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8" r:id="rId5"/>
    <p:sldId id="259" r:id="rId6"/>
    <p:sldId id="260" r:id="rId7"/>
    <p:sldId id="261" r:id="rId8"/>
    <p:sldId id="262" r:id="rId9"/>
    <p:sldId id="264" r:id="rId10"/>
    <p:sldId id="279" r:id="rId11"/>
    <p:sldId id="263"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6" d="100"/>
          <a:sy n="66" d="100"/>
        </p:scale>
        <p:origin x="600"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11/30/2016</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11/30/2016</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11/30/2016</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11/30/2016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11/30/2016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11/30/2016</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tudy.com/academy/lesson/understanding-tone-and-mood-in-a-reading-passage.html"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xJAZ-RmArro"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www.thefreedictionary.com/articulately"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merriam-webster.com/dictionary/concur" TargetMode="External"/><Relationship Id="rId2" Type="http://schemas.openxmlformats.org/officeDocument/2006/relationships/hyperlink" Target="http://www.merriam-webster.com/dictionary/thoughtful"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zHA1J7qJZM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Putting in his 2 cents worth</a:t>
            </a:r>
            <a:endParaRPr lang="en-US" dirty="0"/>
          </a:p>
        </p:txBody>
      </p:sp>
      <p:sp>
        <p:nvSpPr>
          <p:cNvPr id="3" name="Subtitle 2"/>
          <p:cNvSpPr>
            <a:spLocks noGrp="1"/>
          </p:cNvSpPr>
          <p:nvPr>
            <p:ph type="subTitle" idx="1"/>
          </p:nvPr>
        </p:nvSpPr>
        <p:spPr/>
        <p:txBody>
          <a:bodyPr/>
          <a:lstStyle/>
          <a:p>
            <a:r>
              <a:rPr lang="en-US" dirty="0" smtClean="0"/>
              <a:t>What does that mean?</a:t>
            </a:r>
            <a:endParaRPr lang="en-US" dirty="0"/>
          </a:p>
        </p:txBody>
      </p:sp>
      <p:sp>
        <p:nvSpPr>
          <p:cNvPr id="4" name="Rectangle 1"/>
          <p:cNvSpPr>
            <a:spLocks noChangeArrowheads="1"/>
          </p:cNvSpPr>
          <p:nvPr/>
        </p:nvSpPr>
        <p:spPr bwMode="auto">
          <a:xfrm>
            <a:off x="1442028" y="4373138"/>
            <a:ext cx="8996823" cy="8002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chemeClr val="bg1"/>
                </a:solidFill>
                <a:effectLst/>
                <a:latin typeface="Arial Black" panose="020B0A04020102020204" pitchFamily="34" charset="0"/>
              </a:rPr>
              <a:t>"to put </a:t>
            </a:r>
            <a:r>
              <a:rPr kumimoji="0" lang="en-US" altLang="en-US" sz="4000" b="1" i="1" u="none" strike="noStrike" cap="none" normalizeH="0" baseline="0" dirty="0" smtClean="0">
                <a:ln>
                  <a:noFill/>
                </a:ln>
                <a:solidFill>
                  <a:schemeClr val="bg1"/>
                </a:solidFill>
                <a:effectLst/>
                <a:latin typeface="Arial Black" panose="020B0A04020102020204" pitchFamily="34" charset="0"/>
              </a:rPr>
              <a:t>your </a:t>
            </a:r>
            <a:r>
              <a:rPr kumimoji="0" lang="en-US" altLang="en-US" sz="4000" b="1" i="0" u="none" strike="noStrike" cap="none" normalizeH="0" baseline="0" dirty="0" smtClean="0">
                <a:ln>
                  <a:noFill/>
                </a:ln>
                <a:solidFill>
                  <a:schemeClr val="bg1"/>
                </a:solidFill>
                <a:effectLst/>
                <a:latin typeface="Arial Black" panose="020B0A04020102020204" pitchFamily="34" charset="0"/>
              </a:rPr>
              <a:t>two cents worth in"</a:t>
            </a:r>
            <a:endParaRPr kumimoji="0" lang="en-US" altLang="en-US" sz="4000" b="0" i="0" u="none" strike="noStrike" cap="none" normalizeH="0" baseline="0" dirty="0" smtClean="0">
              <a:ln>
                <a:noFill/>
              </a:ln>
              <a:solidFill>
                <a:schemeClr val="bg1"/>
              </a:solidFill>
              <a:effectLst/>
              <a:latin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smtClean="0">
                <a:ln>
                  <a:noFill/>
                </a:ln>
                <a:solidFill>
                  <a:schemeClr val="tx1"/>
                </a:solidFill>
                <a:effectLst/>
                <a:latin typeface="Verdana" panose="020B0604030504040204" pitchFamily="34" charset="0"/>
              </a:rPr>
              <a:t>to offer your opinion or suggestion, often without being asked for it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0" y="5103674"/>
            <a:ext cx="12191999" cy="1754326"/>
          </a:xfrm>
          <a:prstGeom prst="rect">
            <a:avLst/>
          </a:prstGeom>
        </p:spPr>
        <p:txBody>
          <a:bodyPr wrap="square">
            <a:spAutoFit/>
          </a:bodyPr>
          <a:lstStyle/>
          <a:p>
            <a:pPr algn="ctr"/>
            <a:r>
              <a:rPr lang="en-US" sz="5400" i="1" dirty="0">
                <a:solidFill>
                  <a:srgbClr val="000000"/>
                </a:solidFill>
                <a:latin typeface="Trebuchet MS" panose="020B0603020202020204" pitchFamily="34" charset="0"/>
              </a:rPr>
              <a:t>to offer your opinion or suggestion, often without being asked for it</a:t>
            </a:r>
            <a:endParaRPr lang="en-US" sz="5400" dirty="0">
              <a:latin typeface="Trebuchet MS" panose="020B0603020202020204" pitchFamily="34" charset="0"/>
            </a:endParaRPr>
          </a:p>
        </p:txBody>
      </p:sp>
      <p:pic>
        <p:nvPicPr>
          <p:cNvPr id="6" name="Picture 5"/>
          <p:cNvPicPr>
            <a:picLocks noChangeAspect="1"/>
          </p:cNvPicPr>
          <p:nvPr/>
        </p:nvPicPr>
        <p:blipFill>
          <a:blip r:embed="rId2"/>
          <a:stretch>
            <a:fillRect/>
          </a:stretch>
        </p:blipFill>
        <p:spPr>
          <a:xfrm>
            <a:off x="10095952" y="159652"/>
            <a:ext cx="1753148" cy="1753148"/>
          </a:xfrm>
          <a:prstGeom prst="rect">
            <a:avLst/>
          </a:prstGeom>
        </p:spPr>
      </p:pic>
      <p:pic>
        <p:nvPicPr>
          <p:cNvPr id="7" name="Picture 6"/>
          <p:cNvPicPr>
            <a:picLocks noChangeAspect="1"/>
          </p:cNvPicPr>
          <p:nvPr/>
        </p:nvPicPr>
        <p:blipFill>
          <a:blip r:embed="rId3"/>
          <a:stretch>
            <a:fillRect/>
          </a:stretch>
        </p:blipFill>
        <p:spPr>
          <a:xfrm>
            <a:off x="139876" y="178882"/>
            <a:ext cx="2604304" cy="1733918"/>
          </a:xfrm>
          <a:prstGeom prst="rect">
            <a:avLst/>
          </a:prstGeom>
        </p:spPr>
      </p:pic>
      <p:pic>
        <p:nvPicPr>
          <p:cNvPr id="8" name="Picture 7"/>
          <p:cNvPicPr>
            <a:picLocks noChangeAspect="1"/>
          </p:cNvPicPr>
          <p:nvPr/>
        </p:nvPicPr>
        <p:blipFill>
          <a:blip r:embed="rId4"/>
          <a:stretch>
            <a:fillRect/>
          </a:stretch>
        </p:blipFill>
        <p:spPr>
          <a:xfrm>
            <a:off x="4664597" y="159652"/>
            <a:ext cx="2351851" cy="1719763"/>
          </a:xfrm>
          <a:prstGeom prst="rect">
            <a:avLst/>
          </a:prstGeom>
        </p:spPr>
      </p:pic>
    </p:spTree>
    <p:extLst>
      <p:ext uri="{BB962C8B-B14F-4D97-AF65-F5344CB8AC3E}">
        <p14:creationId xmlns:p14="http://schemas.microsoft.com/office/powerpoint/2010/main" val="347341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376"/>
            <a:ext cx="7500395" cy="4524315"/>
          </a:xfrm>
          <a:prstGeom prst="rect">
            <a:avLst/>
          </a:prstGeom>
          <a:noFill/>
        </p:spPr>
        <p:txBody>
          <a:bodyPr wrap="square" lIns="91440" tIns="45720" rIns="91440" bIns="45720">
            <a:spAutoFit/>
          </a:bodyPr>
          <a:lstStyle/>
          <a:p>
            <a:pPr algn="ctr"/>
            <a:r>
              <a:rPr lang="en-US"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What is your mood?</a:t>
            </a:r>
          </a:p>
          <a:p>
            <a:pPr algn="ctr"/>
            <a:r>
              <a:rPr lang="en-US" sz="4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What mood </a:t>
            </a:r>
            <a:r>
              <a:rPr lang="en-US"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are the characters of the text in?</a:t>
            </a:r>
          </a:p>
          <a:p>
            <a:pPr algn="ctr"/>
            <a:endParaRPr lang="en-US"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n-US"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Elated? Furious? Anxious? Frightened?</a:t>
            </a:r>
            <a:endParaRPr lang="en-US"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8154" y="856526"/>
            <a:ext cx="4565501" cy="4922373"/>
          </a:xfrm>
          <a:prstGeom prst="rect">
            <a:avLst/>
          </a:prstGeom>
        </p:spPr>
      </p:pic>
    </p:spTree>
    <p:extLst>
      <p:ext uri="{BB962C8B-B14F-4D97-AF65-F5344CB8AC3E}">
        <p14:creationId xmlns:p14="http://schemas.microsoft.com/office/powerpoint/2010/main" val="3105271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MOOD</a:t>
            </a:r>
            <a:endParaRPr lang="en-US" dirty="0"/>
          </a:p>
        </p:txBody>
      </p:sp>
      <p:sp>
        <p:nvSpPr>
          <p:cNvPr id="4" name="Text Placeholder 3"/>
          <p:cNvSpPr>
            <a:spLocks noGrp="1"/>
          </p:cNvSpPr>
          <p:nvPr>
            <p:ph type="body" sz="half" idx="2"/>
          </p:nvPr>
        </p:nvSpPr>
        <p:spPr>
          <a:xfrm>
            <a:off x="7790688" y="2150621"/>
            <a:ext cx="4061788" cy="3429000"/>
          </a:xfrm>
        </p:spPr>
        <p:txBody>
          <a:bodyPr>
            <a:noAutofit/>
          </a:bodyPr>
          <a:lstStyle/>
          <a:p>
            <a:r>
              <a:rPr lang="en-US" sz="3200" dirty="0">
                <a:hlinkClick r:id="rId2"/>
              </a:rPr>
              <a:t>http://</a:t>
            </a:r>
            <a:r>
              <a:rPr lang="en-US" sz="3200" dirty="0" smtClean="0">
                <a:hlinkClick r:id="rId2"/>
              </a:rPr>
              <a:t>study.com/academy/lesson/understanding-tone-and-mood-in-a-reading-passage.html</a:t>
            </a:r>
            <a:endParaRPr lang="en-US" sz="3200" dirty="0" smtClean="0"/>
          </a:p>
          <a:p>
            <a:endParaRPr lang="en-US" sz="3200" dirty="0"/>
          </a:p>
          <a:p>
            <a:r>
              <a:rPr lang="en-US" sz="3200" dirty="0" smtClean="0"/>
              <a:t>WATCH THIS VIDEO. </a:t>
            </a:r>
            <a:endParaRPr lang="en-US" sz="3200" dirty="0"/>
          </a:p>
        </p:txBody>
      </p:sp>
      <p:sp>
        <p:nvSpPr>
          <p:cNvPr id="23" name="Rectangle 22"/>
          <p:cNvSpPr/>
          <p:nvPr/>
        </p:nvSpPr>
        <p:spPr>
          <a:xfrm>
            <a:off x="92597" y="1792935"/>
            <a:ext cx="7698091" cy="3046988"/>
          </a:xfrm>
          <a:prstGeom prst="rect">
            <a:avLst/>
          </a:prstGeom>
        </p:spPr>
        <p:txBody>
          <a:bodyPr wrap="square">
            <a:spAutoFit/>
          </a:bodyPr>
          <a:lstStyle/>
          <a:p>
            <a:r>
              <a:rPr lang="en-US" sz="2400" dirty="0" smtClean="0"/>
              <a:t>What is mood?</a:t>
            </a:r>
          </a:p>
          <a:p>
            <a:endParaRPr lang="en-US" sz="2400" dirty="0" smtClean="0"/>
          </a:p>
          <a:p>
            <a:r>
              <a:rPr lang="en-US" sz="2400" dirty="0" smtClean="0">
                <a:latin typeface="Webdings" panose="05030102010509060703" pitchFamily="18" charset="2"/>
              </a:rPr>
              <a:t>1 </a:t>
            </a:r>
            <a:r>
              <a:rPr lang="en-US" sz="2400" dirty="0" smtClean="0"/>
              <a:t>The atmosphere of a story.</a:t>
            </a:r>
          </a:p>
          <a:p>
            <a:r>
              <a:rPr lang="en-US" sz="2400" dirty="0" smtClean="0">
                <a:latin typeface="Webdings" panose="05030102010509060703" pitchFamily="18" charset="2"/>
              </a:rPr>
              <a:t>1 </a:t>
            </a:r>
            <a:r>
              <a:rPr lang="en-US" sz="2400" dirty="0" smtClean="0"/>
              <a:t>The author's attitude towards a topic.</a:t>
            </a:r>
          </a:p>
          <a:p>
            <a:r>
              <a:rPr lang="en-US" sz="2400" dirty="0">
                <a:latin typeface="Webdings" panose="05030102010509060703" pitchFamily="18" charset="2"/>
              </a:rPr>
              <a:t>1 </a:t>
            </a:r>
            <a:r>
              <a:rPr lang="en-US" sz="2400" dirty="0" smtClean="0"/>
              <a:t>How we feel when reading a story.</a:t>
            </a:r>
          </a:p>
          <a:p>
            <a:r>
              <a:rPr lang="en-US" sz="2400" dirty="0">
                <a:latin typeface="Webdings" panose="05030102010509060703" pitchFamily="18" charset="2"/>
              </a:rPr>
              <a:t>1 </a:t>
            </a:r>
            <a:r>
              <a:rPr lang="en-US" sz="2400" dirty="0" smtClean="0"/>
              <a:t>An intense emotion</a:t>
            </a:r>
          </a:p>
          <a:p>
            <a:r>
              <a:rPr lang="en-US" sz="2400" dirty="0">
                <a:latin typeface="Webdings" panose="05030102010509060703" pitchFamily="18" charset="2"/>
              </a:rPr>
              <a:t>1 </a:t>
            </a:r>
            <a:r>
              <a:rPr lang="en-US" sz="2400" dirty="0" smtClean="0"/>
              <a:t>It can be defined as either how we feel when reading a story or the atmosphere.</a:t>
            </a:r>
            <a:endParaRPr lang="en-US" sz="2400" dirty="0"/>
          </a:p>
        </p:txBody>
      </p:sp>
    </p:spTree>
    <p:extLst>
      <p:ext uri="{BB962C8B-B14F-4D97-AF65-F5344CB8AC3E}">
        <p14:creationId xmlns:p14="http://schemas.microsoft.com/office/powerpoint/2010/main" val="3370466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xJAZ-RmArro"/>
          <p:cNvPicPr>
            <a:picLocks noRot="1" noChangeAspect="1"/>
          </p:cNvPicPr>
          <p:nvPr>
            <a:videoFile r:link="rId1"/>
          </p:nvPr>
        </p:nvPicPr>
        <p:blipFill>
          <a:blip r:embed="rId3"/>
          <a:stretch>
            <a:fillRect/>
          </a:stretch>
        </p:blipFill>
        <p:spPr>
          <a:xfrm>
            <a:off x="204486" y="212685"/>
            <a:ext cx="11786886" cy="6630124"/>
          </a:xfrm>
          <a:prstGeom prst="rect">
            <a:avLst/>
          </a:prstGeom>
        </p:spPr>
      </p:pic>
    </p:spTree>
    <p:extLst>
      <p:ext uri="{BB962C8B-B14F-4D97-AF65-F5344CB8AC3E}">
        <p14:creationId xmlns:p14="http://schemas.microsoft.com/office/powerpoint/2010/main" val="3879263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Adhesive</a:t>
            </a:r>
            <a:endParaRPr lang="en-US" dirty="0"/>
          </a:p>
        </p:txBody>
      </p:sp>
      <p:sp>
        <p:nvSpPr>
          <p:cNvPr id="3" name="Text Placeholder 2"/>
          <p:cNvSpPr>
            <a:spLocks noGrp="1"/>
          </p:cNvSpPr>
          <p:nvPr>
            <p:ph type="body" idx="1"/>
          </p:nvPr>
        </p:nvSpPr>
        <p:spPr>
          <a:xfrm>
            <a:off x="347472" y="3784922"/>
            <a:ext cx="11503152" cy="584105"/>
          </a:xfrm>
        </p:spPr>
        <p:txBody>
          <a:bodyPr>
            <a:noAutofit/>
          </a:bodyPr>
          <a:lstStyle/>
          <a:p>
            <a:r>
              <a:rPr lang="en-US" sz="4000" dirty="0" smtClean="0"/>
              <a:t>Read the sentence.  Select the synonyms.</a:t>
            </a:r>
            <a:endParaRPr lang="en-US" sz="4000" dirty="0"/>
          </a:p>
        </p:txBody>
      </p:sp>
      <p:sp>
        <p:nvSpPr>
          <p:cNvPr id="5" name="TextBox 4"/>
          <p:cNvSpPr txBox="1"/>
          <p:nvPr/>
        </p:nvSpPr>
        <p:spPr>
          <a:xfrm>
            <a:off x="891251" y="4525701"/>
            <a:ext cx="10255169" cy="2523768"/>
          </a:xfrm>
          <a:prstGeom prst="rect">
            <a:avLst/>
          </a:prstGeom>
          <a:noFill/>
        </p:spPr>
        <p:txBody>
          <a:bodyPr wrap="square" rtlCol="0">
            <a:spAutoFit/>
          </a:bodyPr>
          <a:lstStyle/>
          <a:p>
            <a:r>
              <a:rPr lang="en-US" sz="2800" dirty="0" smtClean="0"/>
              <a:t>The adhesive we use in art class keeps our projects together.</a:t>
            </a:r>
          </a:p>
          <a:p>
            <a:endParaRPr lang="en-US" sz="2800" dirty="0"/>
          </a:p>
          <a:p>
            <a:r>
              <a:rPr lang="en-US" sz="2800" dirty="0" smtClean="0"/>
              <a:t>Circle the synonyms for the work ‘ADHESIVE’.</a:t>
            </a:r>
          </a:p>
          <a:p>
            <a:endParaRPr lang="en-US" sz="2800" dirty="0" smtClean="0"/>
          </a:p>
          <a:p>
            <a:r>
              <a:rPr lang="en-US" sz="2800" b="1" dirty="0" smtClean="0"/>
              <a:t>Sticky	Dull		Glue		Straight		Paste		Clingy</a:t>
            </a:r>
            <a:endParaRPr lang="en-US" sz="2800" b="1" dirty="0"/>
          </a:p>
          <a:p>
            <a:endParaRPr lang="en-US" dirty="0"/>
          </a:p>
        </p:txBody>
      </p:sp>
      <p:pic>
        <p:nvPicPr>
          <p:cNvPr id="6" name="Picture 5"/>
          <p:cNvPicPr>
            <a:picLocks noChangeAspect="1"/>
          </p:cNvPicPr>
          <p:nvPr/>
        </p:nvPicPr>
        <p:blipFill>
          <a:blip r:embed="rId2"/>
          <a:stretch>
            <a:fillRect/>
          </a:stretch>
        </p:blipFill>
        <p:spPr>
          <a:xfrm>
            <a:off x="763235" y="661132"/>
            <a:ext cx="5133398" cy="5133398"/>
          </a:xfrm>
          <a:prstGeom prst="rect">
            <a:avLst/>
          </a:prstGeom>
        </p:spPr>
      </p:pic>
      <p:pic>
        <p:nvPicPr>
          <p:cNvPr id="7" name="Picture 6"/>
          <p:cNvPicPr>
            <a:picLocks noChangeAspect="1"/>
          </p:cNvPicPr>
          <p:nvPr/>
        </p:nvPicPr>
        <p:blipFill>
          <a:blip r:embed="rId3"/>
          <a:stretch>
            <a:fillRect/>
          </a:stretch>
        </p:blipFill>
        <p:spPr>
          <a:xfrm>
            <a:off x="6071616" y="1565415"/>
            <a:ext cx="5715000" cy="3495675"/>
          </a:xfrm>
          <a:prstGeom prst="rect">
            <a:avLst/>
          </a:prstGeom>
        </p:spPr>
      </p:pic>
    </p:spTree>
    <p:extLst>
      <p:ext uri="{BB962C8B-B14F-4D97-AF65-F5344CB8AC3E}">
        <p14:creationId xmlns:p14="http://schemas.microsoft.com/office/powerpoint/2010/main" val="209713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
                                        <p:tgtEl>
                                          <p:spTgt spid="7"/>
                                        </p:tgtEl>
                                      </p:cBhvr>
                                    </p:animEffect>
                                    <p:anim calcmode="lin" valueType="num">
                                      <p:cBhvr>
                                        <p:cTn id="15" dur="400" fill="hold"/>
                                        <p:tgtEl>
                                          <p:spTgt spid="7"/>
                                        </p:tgtEl>
                                        <p:attrNameLst>
                                          <p:attrName>ppt_x</p:attrName>
                                        </p:attrNameLst>
                                      </p:cBhvr>
                                      <p:tavLst>
                                        <p:tav tm="0">
                                          <p:val>
                                            <p:strVal val="#ppt_x"/>
                                          </p:val>
                                        </p:tav>
                                        <p:tav tm="100000">
                                          <p:val>
                                            <p:strVal val="#ppt_x"/>
                                          </p:val>
                                        </p:tav>
                                      </p:tavLst>
                                    </p:anim>
                                    <p:anim calcmode="lin" valueType="num">
                                      <p:cBhvr>
                                        <p:cTn id="16" dur="400" fill="hold"/>
                                        <p:tgtEl>
                                          <p:spTgt spid="7"/>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 y="2194561"/>
            <a:ext cx="11247120" cy="1721378"/>
          </a:xfrm>
        </p:spPr>
        <p:txBody>
          <a:bodyPr/>
          <a:lstStyle/>
          <a:p>
            <a:r>
              <a:rPr lang="en-US" dirty="0" smtClean="0"/>
              <a:t>ABUNDANT</a:t>
            </a:r>
            <a:endParaRPr lang="en-US" dirty="0"/>
          </a:p>
        </p:txBody>
      </p:sp>
      <p:sp>
        <p:nvSpPr>
          <p:cNvPr id="3" name="Subtitle 2"/>
          <p:cNvSpPr>
            <a:spLocks noGrp="1"/>
          </p:cNvSpPr>
          <p:nvPr>
            <p:ph type="subTitle" idx="1"/>
          </p:nvPr>
        </p:nvSpPr>
        <p:spPr>
          <a:xfrm>
            <a:off x="342900" y="3819646"/>
            <a:ext cx="11506200" cy="553492"/>
          </a:xfrm>
        </p:spPr>
        <p:txBody>
          <a:bodyPr>
            <a:noAutofit/>
          </a:bodyPr>
          <a:lstStyle/>
          <a:p>
            <a:r>
              <a:rPr lang="en-US" sz="3200" dirty="0" smtClean="0"/>
              <a:t>She had an abundant amount of chickens at her farm.</a:t>
            </a:r>
            <a:endParaRPr lang="en-US" sz="3200" dirty="0"/>
          </a:p>
        </p:txBody>
      </p:sp>
      <p:sp>
        <p:nvSpPr>
          <p:cNvPr id="4" name="Rectangle 3"/>
          <p:cNvSpPr/>
          <p:nvPr/>
        </p:nvSpPr>
        <p:spPr>
          <a:xfrm>
            <a:off x="694481" y="4373138"/>
            <a:ext cx="11025079" cy="1938992"/>
          </a:xfrm>
          <a:prstGeom prst="rect">
            <a:avLst/>
          </a:prstGeom>
        </p:spPr>
        <p:txBody>
          <a:bodyPr wrap="square">
            <a:spAutoFit/>
          </a:bodyPr>
          <a:lstStyle/>
          <a:p>
            <a:r>
              <a:rPr lang="en-US" sz="4000" dirty="0">
                <a:solidFill>
                  <a:schemeClr val="accent1"/>
                </a:solidFill>
                <a:latin typeface="Verdana" panose="020B0604030504040204" pitchFamily="34" charset="0"/>
              </a:rPr>
              <a:t>present in great quantity; more than adequate; </a:t>
            </a:r>
            <a:r>
              <a:rPr lang="en-US" sz="4000" dirty="0" err="1">
                <a:solidFill>
                  <a:schemeClr val="accent1"/>
                </a:solidFill>
                <a:latin typeface="Verdana" panose="020B0604030504040204" pitchFamily="34" charset="0"/>
              </a:rPr>
              <a:t>oversufficient:</a:t>
            </a:r>
            <a:r>
              <a:rPr lang="en-US" sz="4000" i="1" dirty="0" err="1">
                <a:solidFill>
                  <a:schemeClr val="accent1"/>
                </a:solidFill>
                <a:latin typeface="Verdana" panose="020B0604030504040204" pitchFamily="34" charset="0"/>
              </a:rPr>
              <a:t>an</a:t>
            </a:r>
            <a:r>
              <a:rPr lang="en-US" sz="4000" i="1" dirty="0">
                <a:solidFill>
                  <a:schemeClr val="accent1"/>
                </a:solidFill>
                <a:latin typeface="Verdana" panose="020B0604030504040204" pitchFamily="34" charset="0"/>
              </a:rPr>
              <a:t> abundant supply of water.</a:t>
            </a:r>
            <a:endParaRPr lang="en-US" sz="4000" b="0" i="0" dirty="0">
              <a:solidFill>
                <a:schemeClr val="accent1"/>
              </a:solidFill>
              <a:effectLst/>
              <a:latin typeface="Verdana" panose="020B0604030504040204" pitchFamily="34" charset="0"/>
            </a:endParaRPr>
          </a:p>
        </p:txBody>
      </p:sp>
      <p:pic>
        <p:nvPicPr>
          <p:cNvPr id="5" name="Picture 4"/>
          <p:cNvPicPr>
            <a:picLocks noChangeAspect="1"/>
          </p:cNvPicPr>
          <p:nvPr/>
        </p:nvPicPr>
        <p:blipFill>
          <a:blip r:embed="rId2"/>
          <a:stretch>
            <a:fillRect/>
          </a:stretch>
        </p:blipFill>
        <p:spPr>
          <a:xfrm>
            <a:off x="694481" y="-75211"/>
            <a:ext cx="10687105" cy="6933211"/>
          </a:xfrm>
          <a:prstGeom prst="rect">
            <a:avLst/>
          </a:prstGeom>
        </p:spPr>
      </p:pic>
    </p:spTree>
    <p:extLst>
      <p:ext uri="{BB962C8B-B14F-4D97-AF65-F5344CB8AC3E}">
        <p14:creationId xmlns:p14="http://schemas.microsoft.com/office/powerpoint/2010/main" val="229849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smtClean="0"/>
              <a:t>Ripening</a:t>
            </a:r>
            <a:endParaRPr lang="en-US" sz="8000" dirty="0"/>
          </a:p>
        </p:txBody>
      </p:sp>
      <p:sp>
        <p:nvSpPr>
          <p:cNvPr id="3" name="Rectangle 2"/>
          <p:cNvSpPr/>
          <p:nvPr/>
        </p:nvSpPr>
        <p:spPr>
          <a:xfrm>
            <a:off x="104172" y="1956123"/>
            <a:ext cx="11956648" cy="2585323"/>
          </a:xfrm>
          <a:prstGeom prst="rect">
            <a:avLst/>
          </a:prstGeom>
        </p:spPr>
        <p:txBody>
          <a:bodyPr wrap="square">
            <a:spAutoFit/>
          </a:bodyPr>
          <a:lstStyle/>
          <a:p>
            <a:r>
              <a:rPr lang="en-US" sz="5400" dirty="0"/>
              <a:t>This is a medium-sized, oval, yellowish-red peach of good quality, ripening in September.</a:t>
            </a:r>
          </a:p>
        </p:txBody>
      </p:sp>
      <p:sp>
        <p:nvSpPr>
          <p:cNvPr id="4" name="Rectangle 3"/>
          <p:cNvSpPr/>
          <p:nvPr/>
        </p:nvSpPr>
        <p:spPr>
          <a:xfrm>
            <a:off x="2555847" y="4704633"/>
            <a:ext cx="6571030" cy="923330"/>
          </a:xfrm>
          <a:prstGeom prst="rect">
            <a:avLst/>
          </a:prstGeom>
          <a:noFill/>
        </p:spPr>
        <p:txBody>
          <a:bodyPr wrap="none" lIns="91440" tIns="45720" rIns="91440" bIns="45720">
            <a:spAutoFit/>
          </a:bodyPr>
          <a:lstStyle/>
          <a:p>
            <a:pPr algn="ctr"/>
            <a:r>
              <a:rPr lang="en-US" sz="54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Ripe is the root word.</a:t>
            </a:r>
            <a:endPar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Rectangle 4"/>
          <p:cNvSpPr/>
          <p:nvPr/>
        </p:nvSpPr>
        <p:spPr>
          <a:xfrm>
            <a:off x="104172" y="5627964"/>
            <a:ext cx="12176567" cy="646331"/>
          </a:xfrm>
          <a:prstGeom prst="rect">
            <a:avLst/>
          </a:prstGeom>
        </p:spPr>
        <p:txBody>
          <a:bodyPr wrap="square">
            <a:spAutoFit/>
          </a:bodyPr>
          <a:lstStyle/>
          <a:p>
            <a:r>
              <a:rPr lang="en-US" dirty="0" smtClean="0">
                <a:solidFill>
                  <a:srgbClr val="FFFF00"/>
                </a:solidFill>
                <a:latin typeface="Verdana" panose="020B0604030504040204" pitchFamily="34" charset="0"/>
              </a:rPr>
              <a:t>Ripe means having </a:t>
            </a:r>
            <a:r>
              <a:rPr lang="en-US" dirty="0">
                <a:solidFill>
                  <a:srgbClr val="FFFF00"/>
                </a:solidFill>
                <a:latin typeface="Verdana" panose="020B0604030504040204" pitchFamily="34" charset="0"/>
              </a:rPr>
              <a:t>arrived at such a stage of growth or development as to be ready for reaping, gathering, eating, or use, as grain or fruit; completely matured.</a:t>
            </a:r>
            <a:endParaRPr lang="en-US" dirty="0">
              <a:solidFill>
                <a:srgbClr val="FFFF00"/>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0064"/>
            <a:ext cx="12192000" cy="2377440"/>
          </a:xfrm>
          <a:prstGeom prst="rect">
            <a:avLst/>
          </a:prstGeom>
        </p:spPr>
      </p:pic>
    </p:spTree>
    <p:extLst>
      <p:ext uri="{BB962C8B-B14F-4D97-AF65-F5344CB8AC3E}">
        <p14:creationId xmlns:p14="http://schemas.microsoft.com/office/powerpoint/2010/main" val="182632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8"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5000" fill="hold"/>
                                        <p:tgtEl>
                                          <p:spTgt spid="10"/>
                                        </p:tgtEl>
                                        <p:attrNameLst>
                                          <p:attrName>ppt_x</p:attrName>
                                        </p:attrNameLst>
                                      </p:cBhvr>
                                      <p:tavLst>
                                        <p:tav tm="0">
                                          <p:val>
                                            <p:strVal val="#ppt_x"/>
                                          </p:val>
                                        </p:tav>
                                        <p:tav tm="100000">
                                          <p:val>
                                            <p:strVal val="#ppt_x"/>
                                          </p:val>
                                        </p:tav>
                                      </p:tavLst>
                                    </p:anim>
                                    <p:anim calcmode="lin" valueType="num">
                                      <p:cBhvr>
                                        <p:cTn id="15" dur="15000" fill="hold"/>
                                        <p:tgtEl>
                                          <p:spTgt spid="10"/>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Eloquently</a:t>
            </a:r>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196770" y="4894000"/>
            <a:ext cx="11806177" cy="1938992"/>
          </a:xfrm>
          <a:prstGeom prst="rect">
            <a:avLst/>
          </a:prstGeom>
        </p:spPr>
        <p:txBody>
          <a:bodyPr wrap="square">
            <a:spAutoFit/>
          </a:bodyPr>
          <a:lstStyle/>
          <a:p>
            <a:r>
              <a:rPr lang="en-US" sz="4000" b="1" u="sng" dirty="0">
                <a:solidFill>
                  <a:srgbClr val="1D4994"/>
                </a:solidFill>
                <a:latin typeface="Arial" panose="020B0604020202020204" pitchFamily="34" charset="0"/>
              </a:rPr>
              <a:t>eloquently</a:t>
            </a:r>
            <a:r>
              <a:rPr lang="en-US" sz="4000" dirty="0">
                <a:solidFill>
                  <a:srgbClr val="404040"/>
                </a:solidFill>
                <a:latin typeface="Arial" panose="020B0604020202020204" pitchFamily="34" charset="0"/>
              </a:rPr>
              <a:t> </a:t>
            </a:r>
            <a:r>
              <a:rPr lang="en-US" sz="4000" dirty="0" smtClean="0">
                <a:solidFill>
                  <a:srgbClr val="404040"/>
                </a:solidFill>
                <a:latin typeface="Arial" panose="020B0604020202020204" pitchFamily="34" charset="0"/>
              </a:rPr>
              <a:t>- with</a:t>
            </a:r>
            <a:r>
              <a:rPr lang="en-US" sz="4000" dirty="0">
                <a:solidFill>
                  <a:srgbClr val="404040"/>
                </a:solidFill>
                <a:latin typeface="Arial" panose="020B0604020202020204" pitchFamily="34" charset="0"/>
              </a:rPr>
              <a:t> eloquence; </a:t>
            </a:r>
            <a:r>
              <a:rPr lang="en-US" sz="4000" dirty="0" smtClean="0">
                <a:solidFill>
                  <a:srgbClr val="404040"/>
                </a:solidFill>
                <a:latin typeface="Arial" panose="020B0604020202020204" pitchFamily="34" charset="0"/>
              </a:rPr>
              <a:t>“He</a:t>
            </a:r>
            <a:r>
              <a:rPr lang="en-US" sz="4000" dirty="0">
                <a:solidFill>
                  <a:srgbClr val="404040"/>
                </a:solidFill>
                <a:latin typeface="Arial" panose="020B0604020202020204" pitchFamily="34" charset="0"/>
              </a:rPr>
              <a:t> expressed his ideas </a:t>
            </a:r>
            <a:r>
              <a:rPr lang="en-US" sz="4000" dirty="0" smtClean="0">
                <a:solidFill>
                  <a:srgbClr val="404040"/>
                </a:solidFill>
                <a:latin typeface="Arial" panose="020B0604020202020204" pitchFamily="34" charset="0"/>
              </a:rPr>
              <a:t>eloquently: </a:t>
            </a:r>
            <a:r>
              <a:rPr lang="en-US" sz="4000" b="1" dirty="0" smtClean="0">
                <a:solidFill>
                  <a:srgbClr val="2484C6"/>
                </a:solidFill>
                <a:latin typeface="Arial" panose="020B0604020202020204" pitchFamily="34" charset="0"/>
                <a:hlinkClick r:id="rId2"/>
              </a:rPr>
              <a:t>articulately</a:t>
            </a:r>
            <a:endParaRPr lang="en-US" sz="4000" b="0" i="0" dirty="0">
              <a:solidFill>
                <a:srgbClr val="404040"/>
              </a:solidFill>
              <a:effectLst/>
              <a:latin typeface="Arial" panose="020B0604020202020204" pitchFamily="34" charset="0"/>
            </a:endParaRPr>
          </a:p>
        </p:txBody>
      </p:sp>
    </p:spTree>
    <p:extLst>
      <p:ext uri="{BB962C8B-B14F-4D97-AF65-F5344CB8AC3E}">
        <p14:creationId xmlns:p14="http://schemas.microsoft.com/office/powerpoint/2010/main" val="3209362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941" y="358814"/>
            <a:ext cx="11539959" cy="4832092"/>
          </a:xfrm>
          <a:prstGeom prst="rect">
            <a:avLst/>
          </a:prstGeom>
        </p:spPr>
        <p:txBody>
          <a:bodyPr wrap="square">
            <a:spAutoFit/>
          </a:bodyPr>
          <a:lstStyle/>
          <a:p>
            <a:pPr algn="ctr"/>
            <a:r>
              <a:rPr lang="en-US" sz="4400" b="1" dirty="0" smtClean="0"/>
              <a:t>Solely</a:t>
            </a:r>
          </a:p>
          <a:p>
            <a:pPr algn="ctr"/>
            <a:endParaRPr lang="en-US" sz="4400" b="1" dirty="0"/>
          </a:p>
          <a:p>
            <a:r>
              <a:rPr lang="en-US" sz="4400" dirty="0"/>
              <a:t>Solely is another word for "only" or "</a:t>
            </a:r>
            <a:r>
              <a:rPr lang="en-US" sz="4400" dirty="0" smtClean="0"/>
              <a:t>entirely“.</a:t>
            </a:r>
          </a:p>
          <a:p>
            <a:endParaRPr lang="en-US" sz="4400" dirty="0"/>
          </a:p>
          <a:p>
            <a:r>
              <a:rPr lang="en-US" sz="4400" dirty="0" smtClean="0"/>
              <a:t> </a:t>
            </a:r>
            <a:r>
              <a:rPr lang="en-US" sz="4400" dirty="0"/>
              <a:t>Your new puppy is solely your responsibility — you have to feed it, walk it, and take care of it all by yourself.</a:t>
            </a:r>
          </a:p>
        </p:txBody>
      </p:sp>
    </p:spTree>
    <p:extLst>
      <p:ext uri="{BB962C8B-B14F-4D97-AF65-F5344CB8AC3E}">
        <p14:creationId xmlns:p14="http://schemas.microsoft.com/office/powerpoint/2010/main" val="2753397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smtClean="0"/>
              <a:t>EMBARGO</a:t>
            </a:r>
            <a:endParaRPr lang="en-US" sz="8000" dirty="0"/>
          </a:p>
        </p:txBody>
      </p:sp>
      <p:sp>
        <p:nvSpPr>
          <p:cNvPr id="3" name="Rectangle 2"/>
          <p:cNvSpPr/>
          <p:nvPr/>
        </p:nvSpPr>
        <p:spPr>
          <a:xfrm>
            <a:off x="509286" y="2060294"/>
            <a:ext cx="11111696" cy="4832092"/>
          </a:xfrm>
          <a:prstGeom prst="rect">
            <a:avLst/>
          </a:prstGeom>
        </p:spPr>
        <p:txBody>
          <a:bodyPr wrap="square">
            <a:spAutoFit/>
          </a:bodyPr>
          <a:lstStyle/>
          <a:p>
            <a:pPr algn="ctr"/>
            <a:r>
              <a:rPr lang="en-US" sz="4400" dirty="0" smtClean="0"/>
              <a:t>Embargo</a:t>
            </a:r>
            <a:endParaRPr lang="en-US" sz="4400" dirty="0"/>
          </a:p>
          <a:p>
            <a:r>
              <a:rPr lang="en-US" sz="4400" dirty="0"/>
              <a:t>An embargo is an order stopping the movement of trade ships into or out of a country. </a:t>
            </a:r>
            <a:endParaRPr lang="en-US" sz="4400" dirty="0" smtClean="0"/>
          </a:p>
          <a:p>
            <a:r>
              <a:rPr lang="en-US" sz="4400" dirty="0" smtClean="0"/>
              <a:t>If </a:t>
            </a:r>
            <a:r>
              <a:rPr lang="en-US" sz="4400" dirty="0"/>
              <a:t>you can’t get those yummy Swedish fish, perhaps there has been an embargo on trade with Sweden!</a:t>
            </a:r>
          </a:p>
        </p:txBody>
      </p:sp>
    </p:spTree>
    <p:extLst>
      <p:ext uri="{BB962C8B-B14F-4D97-AF65-F5344CB8AC3E}">
        <p14:creationId xmlns:p14="http://schemas.microsoft.com/office/powerpoint/2010/main" val="2867399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atrophy</a:t>
            </a:r>
            <a:endParaRPr lang="en-US" dirty="0"/>
          </a:p>
        </p:txBody>
      </p:sp>
      <p:sp>
        <p:nvSpPr>
          <p:cNvPr id="3" name="Text Placeholder 2"/>
          <p:cNvSpPr>
            <a:spLocks noGrp="1"/>
          </p:cNvSpPr>
          <p:nvPr>
            <p:ph type="body" idx="1"/>
          </p:nvPr>
        </p:nvSpPr>
        <p:spPr/>
        <p:txBody>
          <a:bodyPr/>
          <a:lstStyle/>
          <a:p>
            <a:r>
              <a:rPr lang="en-US" sz="6000" dirty="0" smtClean="0"/>
              <a:t>Atrophy</a:t>
            </a:r>
            <a:r>
              <a:rPr lang="en-US" sz="6000" dirty="0"/>
              <a:t>, or </a:t>
            </a:r>
            <a:r>
              <a:rPr lang="en-US" sz="6000" dirty="0">
                <a:solidFill>
                  <a:srgbClr val="FFFF00"/>
                </a:solidFill>
              </a:rPr>
              <a:t>withering</a:t>
            </a:r>
            <a:r>
              <a:rPr lang="en-US" sz="6000" dirty="0"/>
              <a:t>, in the leg, because it is immobilized and gets no exercise.</a:t>
            </a:r>
          </a:p>
          <a:p>
            <a:endParaRPr lang="en-US" dirty="0"/>
          </a:p>
        </p:txBody>
      </p:sp>
    </p:spTree>
    <p:extLst>
      <p:ext uri="{BB962C8B-B14F-4D97-AF65-F5344CB8AC3E}">
        <p14:creationId xmlns:p14="http://schemas.microsoft.com/office/powerpoint/2010/main" val="2434731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of Worms</a:t>
            </a:r>
            <a:endParaRPr lang="en-US" dirty="0"/>
          </a:p>
        </p:txBody>
      </p:sp>
      <p:sp>
        <p:nvSpPr>
          <p:cNvPr id="4" name="Text Placeholder 3"/>
          <p:cNvSpPr>
            <a:spLocks noGrp="1"/>
          </p:cNvSpPr>
          <p:nvPr>
            <p:ph type="body" sz="half" idx="2"/>
          </p:nvPr>
        </p:nvSpPr>
        <p:spPr>
          <a:xfrm>
            <a:off x="7790688" y="520860"/>
            <a:ext cx="3200400" cy="5622553"/>
          </a:xfrm>
        </p:spPr>
        <p:txBody>
          <a:bodyPr>
            <a:noAutofit/>
          </a:bodyPr>
          <a:lstStyle/>
          <a:p>
            <a:r>
              <a:rPr lang="en-US" sz="4000" dirty="0" smtClean="0"/>
              <a:t>Is that an idiom?</a:t>
            </a:r>
          </a:p>
          <a:p>
            <a:r>
              <a:rPr lang="en-US" sz="4000" dirty="0" smtClean="0"/>
              <a:t>Yes!!!</a:t>
            </a:r>
          </a:p>
          <a:p>
            <a:endParaRPr lang="en-US" sz="4000" dirty="0"/>
          </a:p>
          <a:p>
            <a:r>
              <a:rPr lang="en-US" sz="4000" dirty="0" smtClean="0"/>
              <a:t>What does “open a can of worms </a:t>
            </a:r>
            <a:r>
              <a:rPr lang="en-US" sz="4000" b="1" i="1" dirty="0" smtClean="0"/>
              <a:t>really</a:t>
            </a:r>
            <a:r>
              <a:rPr lang="en-US" sz="4000" dirty="0" smtClean="0"/>
              <a:t> mean?”</a:t>
            </a:r>
            <a:endParaRPr lang="en-US" sz="4000" dirty="0"/>
          </a:p>
        </p:txBody>
      </p:sp>
      <p:sp>
        <p:nvSpPr>
          <p:cNvPr id="5" name="Rectangle 4"/>
          <p:cNvSpPr/>
          <p:nvPr/>
        </p:nvSpPr>
        <p:spPr>
          <a:xfrm>
            <a:off x="324091" y="2435281"/>
            <a:ext cx="6943653" cy="3416320"/>
          </a:xfrm>
          <a:prstGeom prst="rect">
            <a:avLst/>
          </a:prstGeom>
        </p:spPr>
        <p:txBody>
          <a:bodyPr wrap="square">
            <a:spAutoFit/>
          </a:bodyPr>
          <a:lstStyle/>
          <a:p>
            <a:r>
              <a:rPr lang="en-US" sz="2400" dirty="0">
                <a:latin typeface="Droid Sans"/>
              </a:rPr>
              <a:t>Fisherman used to buy sealed metal cans of earthworms, as opposed to the plastic containers or Styrofoam cups of today. After arriving at their fishing spot, they would set the metal can down and open it. What was inside was alive and if the top was left open for too long or the can was tipped over, well, your biggest problem would no longer be catching fish. It would be catching your bait that’s wriggling away.</a:t>
            </a:r>
            <a:endParaRPr lang="en-US" sz="2400" dirty="0"/>
          </a:p>
        </p:txBody>
      </p:sp>
      <p:pic>
        <p:nvPicPr>
          <p:cNvPr id="2050" name="Picture 2" descr="can-of-wo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6987" y="1135871"/>
            <a:ext cx="2387077" cy="2387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71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97" y="122691"/>
            <a:ext cx="12000402" cy="1737360"/>
          </a:xfrm>
        </p:spPr>
        <p:txBody>
          <a:bodyPr/>
          <a:lstStyle/>
          <a:p>
            <a:r>
              <a:rPr lang="en-US" sz="10000" dirty="0" smtClean="0"/>
              <a:t>EDIFICE</a:t>
            </a:r>
            <a:endParaRPr lang="en-US" sz="10000" dirty="0"/>
          </a:p>
        </p:txBody>
      </p:sp>
      <p:sp>
        <p:nvSpPr>
          <p:cNvPr id="4" name="Rectangle 3"/>
          <p:cNvSpPr/>
          <p:nvPr/>
        </p:nvSpPr>
        <p:spPr>
          <a:xfrm>
            <a:off x="860384" y="2327960"/>
            <a:ext cx="10992091" cy="3785652"/>
          </a:xfrm>
          <a:prstGeom prst="rect">
            <a:avLst/>
          </a:prstGeom>
        </p:spPr>
        <p:txBody>
          <a:bodyPr wrap="square">
            <a:spAutoFit/>
          </a:bodyPr>
          <a:lstStyle/>
          <a:p>
            <a:r>
              <a:rPr lang="en-US" sz="4800" dirty="0" smtClean="0"/>
              <a:t>Edifice </a:t>
            </a:r>
            <a:r>
              <a:rPr lang="en-US" sz="4800" dirty="0"/>
              <a:t>means a building, but it doesn't mean just any building. To merit being called an edifice, a building must be important. A mini temple can be an edifice, or a towering sky scraper.</a:t>
            </a:r>
          </a:p>
        </p:txBody>
      </p:sp>
      <p:pic>
        <p:nvPicPr>
          <p:cNvPr id="6" name="Picture 5"/>
          <p:cNvPicPr>
            <a:picLocks noChangeAspect="1"/>
          </p:cNvPicPr>
          <p:nvPr/>
        </p:nvPicPr>
        <p:blipFill>
          <a:blip r:embed="rId2"/>
          <a:stretch>
            <a:fillRect/>
          </a:stretch>
        </p:blipFill>
        <p:spPr>
          <a:xfrm>
            <a:off x="2569156" y="1608881"/>
            <a:ext cx="3929563" cy="4907066"/>
          </a:xfrm>
          <a:prstGeom prst="rect">
            <a:avLst/>
          </a:prstGeom>
        </p:spPr>
      </p:pic>
    </p:spTree>
    <p:extLst>
      <p:ext uri="{BB962C8B-B14F-4D97-AF65-F5344CB8AC3E}">
        <p14:creationId xmlns:p14="http://schemas.microsoft.com/office/powerpoint/2010/main" val="188300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9600" dirty="0" smtClean="0"/>
              <a:t>assented</a:t>
            </a:r>
            <a:endParaRPr lang="en-US" sz="9600" dirty="0"/>
          </a:p>
        </p:txBody>
      </p:sp>
      <p:sp>
        <p:nvSpPr>
          <p:cNvPr id="3" name="Rectangle 2"/>
          <p:cNvSpPr/>
          <p:nvPr/>
        </p:nvSpPr>
        <p:spPr>
          <a:xfrm>
            <a:off x="536294" y="1939172"/>
            <a:ext cx="11420354" cy="4401205"/>
          </a:xfrm>
          <a:prstGeom prst="rect">
            <a:avLst/>
          </a:prstGeom>
        </p:spPr>
        <p:txBody>
          <a:bodyPr wrap="square">
            <a:spAutoFit/>
          </a:bodyPr>
          <a:lstStyle/>
          <a:p>
            <a:r>
              <a:rPr lang="en-US" sz="5400" dirty="0" smtClean="0">
                <a:solidFill>
                  <a:srgbClr val="FFFF00"/>
                </a:solidFill>
                <a:latin typeface="Lato"/>
              </a:rPr>
              <a:t>Definition </a:t>
            </a:r>
            <a:r>
              <a:rPr lang="en-US" sz="5400" dirty="0">
                <a:solidFill>
                  <a:srgbClr val="FFFF00"/>
                </a:solidFill>
                <a:latin typeface="Lato"/>
              </a:rPr>
              <a:t>of </a:t>
            </a:r>
            <a:r>
              <a:rPr lang="en-US" sz="5400" dirty="0" smtClean="0">
                <a:solidFill>
                  <a:srgbClr val="FFFF00"/>
                </a:solidFill>
                <a:latin typeface="Lato"/>
              </a:rPr>
              <a:t>the root word “</a:t>
            </a:r>
            <a:r>
              <a:rPr lang="en-US" sz="5400" cap="small" dirty="0" smtClean="0">
                <a:solidFill>
                  <a:srgbClr val="FFFF00"/>
                </a:solidFill>
                <a:latin typeface="Lato"/>
              </a:rPr>
              <a:t>assent”:</a:t>
            </a:r>
            <a:endParaRPr lang="en-US" sz="5400" dirty="0" smtClean="0">
              <a:solidFill>
                <a:srgbClr val="FFFF00"/>
              </a:solidFill>
              <a:latin typeface="Lato"/>
            </a:endParaRPr>
          </a:p>
          <a:p>
            <a:r>
              <a:rPr lang="en-US" sz="5400" dirty="0" smtClean="0">
                <a:solidFill>
                  <a:srgbClr val="5690B1"/>
                </a:solidFill>
                <a:latin typeface="Lato"/>
              </a:rPr>
              <a:t>intransitive </a:t>
            </a:r>
            <a:r>
              <a:rPr lang="en-US" sz="5400" dirty="0">
                <a:solidFill>
                  <a:srgbClr val="5690B1"/>
                </a:solidFill>
                <a:latin typeface="Lato"/>
              </a:rPr>
              <a:t>verb</a:t>
            </a:r>
          </a:p>
          <a:p>
            <a:pPr>
              <a:buFont typeface="+mj-lt"/>
              <a:buAutoNum type="arabicPeriod"/>
            </a:pPr>
            <a:r>
              <a:rPr lang="en-US" sz="5400" b="1" dirty="0">
                <a:solidFill>
                  <a:srgbClr val="3B3E41"/>
                </a:solidFill>
                <a:latin typeface="Open Sans"/>
              </a:rPr>
              <a:t> </a:t>
            </a:r>
            <a:r>
              <a:rPr lang="en-US" sz="5400" dirty="0" smtClean="0">
                <a:solidFill>
                  <a:srgbClr val="3B3E41"/>
                </a:solidFill>
                <a:latin typeface="Open Sans"/>
              </a:rPr>
              <a:t>to </a:t>
            </a:r>
            <a:r>
              <a:rPr lang="en-US" sz="5400" dirty="0">
                <a:solidFill>
                  <a:srgbClr val="3B3E41"/>
                </a:solidFill>
                <a:latin typeface="Open Sans"/>
              </a:rPr>
              <a:t>agree to something especially after </a:t>
            </a:r>
            <a:r>
              <a:rPr lang="en-US" sz="5400" dirty="0">
                <a:solidFill>
                  <a:srgbClr val="AE0015"/>
                </a:solidFill>
                <a:latin typeface="Open Sans"/>
                <a:hlinkClick r:id="rId2"/>
              </a:rPr>
              <a:t>thoughtful</a:t>
            </a:r>
            <a:r>
              <a:rPr lang="en-US" sz="5400" dirty="0">
                <a:solidFill>
                  <a:srgbClr val="3B3E41"/>
                </a:solidFill>
                <a:latin typeface="Open Sans"/>
              </a:rPr>
              <a:t> </a:t>
            </a:r>
            <a:r>
              <a:rPr lang="en-US" sz="5400" dirty="0" smtClean="0">
                <a:solidFill>
                  <a:srgbClr val="3B3E41"/>
                </a:solidFill>
                <a:latin typeface="Open Sans"/>
              </a:rPr>
              <a:t>consideration. </a:t>
            </a:r>
          </a:p>
          <a:p>
            <a:endParaRPr lang="en-US" sz="1000" dirty="0" smtClean="0">
              <a:solidFill>
                <a:srgbClr val="3B3E41"/>
              </a:solidFill>
              <a:latin typeface="Open Sans"/>
            </a:endParaRPr>
          </a:p>
          <a:p>
            <a:r>
              <a:rPr lang="en-US" sz="5400" dirty="0" smtClean="0">
                <a:solidFill>
                  <a:srgbClr val="3B3E41"/>
                </a:solidFill>
                <a:latin typeface="Open Sans"/>
              </a:rPr>
              <a:t>Synonym:</a:t>
            </a:r>
            <a:r>
              <a:rPr lang="en-US" sz="5400" dirty="0">
                <a:solidFill>
                  <a:srgbClr val="3B3E41"/>
                </a:solidFill>
                <a:latin typeface="Open Sans"/>
              </a:rPr>
              <a:t> </a:t>
            </a:r>
            <a:r>
              <a:rPr lang="en-US" sz="5400" cap="small" dirty="0">
                <a:solidFill>
                  <a:srgbClr val="AE0015"/>
                </a:solidFill>
                <a:latin typeface="Open Sans"/>
                <a:hlinkClick r:id="rId3"/>
              </a:rPr>
              <a:t>concur</a:t>
            </a:r>
            <a:endParaRPr lang="en-US" sz="5400" b="0" i="0" dirty="0">
              <a:solidFill>
                <a:srgbClr val="3B3E41"/>
              </a:solidFill>
              <a:effectLst/>
              <a:latin typeface="Open Sans"/>
            </a:endParaRPr>
          </a:p>
        </p:txBody>
      </p:sp>
      <p:sp>
        <p:nvSpPr>
          <p:cNvPr id="4" name="Rectangle 3"/>
          <p:cNvSpPr/>
          <p:nvPr/>
        </p:nvSpPr>
        <p:spPr>
          <a:xfrm rot="20038867">
            <a:off x="-1041" y="2837919"/>
            <a:ext cx="12192000" cy="769441"/>
          </a:xfrm>
          <a:prstGeom prst="rect">
            <a:avLst/>
          </a:prstGeom>
          <a:solidFill>
            <a:schemeClr val="accent1">
              <a:lumMod val="20000"/>
              <a:lumOff val="80000"/>
            </a:schemeClr>
          </a:solidFill>
        </p:spPr>
        <p:txBody>
          <a:bodyPr wrap="square">
            <a:spAutoFit/>
          </a:bodyPr>
          <a:lstStyle/>
          <a:p>
            <a:r>
              <a:rPr lang="en-US" sz="4400" dirty="0">
                <a:solidFill>
                  <a:srgbClr val="7030A0"/>
                </a:solidFill>
              </a:rPr>
              <a:t>"Oh yes," assented Princess Mary, "perhaps that's it</a:t>
            </a:r>
            <a:r>
              <a:rPr lang="en-US" sz="4400" dirty="0" smtClean="0">
                <a:solidFill>
                  <a:srgbClr val="7030A0"/>
                </a:solidFill>
              </a:rPr>
              <a:t>.</a:t>
            </a:r>
            <a:endParaRPr lang="en-US" sz="4400" dirty="0">
              <a:solidFill>
                <a:srgbClr val="7030A0"/>
              </a:solidFill>
            </a:endParaRPr>
          </a:p>
        </p:txBody>
      </p:sp>
    </p:spTree>
    <p:extLst>
      <p:ext uri="{BB962C8B-B14F-4D97-AF65-F5344CB8AC3E}">
        <p14:creationId xmlns:p14="http://schemas.microsoft.com/office/powerpoint/2010/main" val="132039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dirty="0" smtClean="0"/>
              <a:t>meditated</a:t>
            </a:r>
            <a:endParaRPr lang="en-US" sz="9600" dirty="0"/>
          </a:p>
        </p:txBody>
      </p:sp>
      <p:sp>
        <p:nvSpPr>
          <p:cNvPr id="3" name="Text Placeholder 2"/>
          <p:cNvSpPr>
            <a:spLocks noGrp="1"/>
          </p:cNvSpPr>
          <p:nvPr>
            <p:ph type="body" idx="1"/>
          </p:nvPr>
        </p:nvSpPr>
        <p:spPr/>
        <p:txBody>
          <a:bodyPr/>
          <a:lstStyle/>
          <a:p>
            <a:r>
              <a:rPr lang="en-US" dirty="0" smtClean="0"/>
              <a:t>The root word is meditate.  Meditate is defined aa</a:t>
            </a:r>
            <a:endParaRPr lang="en-US" dirty="0"/>
          </a:p>
        </p:txBody>
      </p:sp>
      <p:sp>
        <p:nvSpPr>
          <p:cNvPr id="4" name="Rectangle 3"/>
          <p:cNvSpPr/>
          <p:nvPr/>
        </p:nvSpPr>
        <p:spPr>
          <a:xfrm>
            <a:off x="0" y="4955764"/>
            <a:ext cx="12036693" cy="1569660"/>
          </a:xfrm>
          <a:prstGeom prst="rect">
            <a:avLst/>
          </a:prstGeom>
        </p:spPr>
        <p:txBody>
          <a:bodyPr wrap="none">
            <a:spAutoFit/>
          </a:bodyPr>
          <a:lstStyle/>
          <a:p>
            <a:r>
              <a:rPr lang="en-US" sz="4800" dirty="0" smtClean="0"/>
              <a:t>To think deeply or carefully about (something).</a:t>
            </a:r>
          </a:p>
          <a:p>
            <a:r>
              <a:rPr lang="en-US" sz="4800" dirty="0" smtClean="0"/>
              <a:t>Meditated is past tense of meditate.</a:t>
            </a:r>
            <a:endParaRPr lang="en-US" sz="4800" dirty="0"/>
          </a:p>
        </p:txBody>
      </p:sp>
    </p:spTree>
    <p:extLst>
      <p:ext uri="{BB962C8B-B14F-4D97-AF65-F5344CB8AC3E}">
        <p14:creationId xmlns:p14="http://schemas.microsoft.com/office/powerpoint/2010/main" val="471992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5600" y="640824"/>
            <a:ext cx="6314934" cy="1569660"/>
          </a:xfrm>
          <a:prstGeom prst="rect">
            <a:avLst/>
          </a:prstGeom>
          <a:noFill/>
        </p:spPr>
        <p:txBody>
          <a:bodyPr wrap="none" lIns="91440" tIns="45720" rIns="91440" bIns="45720">
            <a:spAutoFit/>
          </a:bodyPr>
          <a:lstStyle/>
          <a:p>
            <a:pPr algn="ctr"/>
            <a:r>
              <a:rPr lang="en-US" sz="96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Perspective</a:t>
            </a:r>
            <a:endParaRPr lang="en-US" sz="9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Rectangle 2"/>
          <p:cNvSpPr/>
          <p:nvPr/>
        </p:nvSpPr>
        <p:spPr>
          <a:xfrm>
            <a:off x="185195" y="2967335"/>
            <a:ext cx="11771453" cy="3046988"/>
          </a:xfrm>
          <a:prstGeom prst="rect">
            <a:avLst/>
          </a:prstGeom>
        </p:spPr>
        <p:txBody>
          <a:bodyPr wrap="square">
            <a:spAutoFit/>
          </a:bodyPr>
          <a:lstStyle/>
          <a:p>
            <a:r>
              <a:rPr lang="en-US" sz="4800" dirty="0"/>
              <a:t>Your perspective is the way you see a </a:t>
            </a:r>
            <a:r>
              <a:rPr lang="en-US" sz="4800" dirty="0" smtClean="0"/>
              <a:t>something</a:t>
            </a:r>
            <a:r>
              <a:rPr lang="en-US" sz="4800" dirty="0"/>
              <a:t>. If you think that toys corrupt children's minds, then from your perspective </a:t>
            </a:r>
            <a:r>
              <a:rPr lang="en-US" sz="4800" dirty="0" smtClean="0"/>
              <a:t>toy </a:t>
            </a:r>
            <a:r>
              <a:rPr lang="en-US" sz="4800" dirty="0"/>
              <a:t>shop is an evil place.</a:t>
            </a:r>
          </a:p>
        </p:txBody>
      </p:sp>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472" y="200515"/>
            <a:ext cx="4836606" cy="632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2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9600" b="1" dirty="0" smtClean="0"/>
              <a:t>Testimonial</a:t>
            </a:r>
            <a:endParaRPr lang="en-US" sz="9600" b="1" dirty="0"/>
          </a:p>
        </p:txBody>
      </p:sp>
      <p:pic>
        <p:nvPicPr>
          <p:cNvPr id="3" name="Picture 2"/>
          <p:cNvPicPr>
            <a:picLocks noChangeAspect="1"/>
          </p:cNvPicPr>
          <p:nvPr/>
        </p:nvPicPr>
        <p:blipFill>
          <a:blip r:embed="rId2"/>
          <a:stretch>
            <a:fillRect/>
          </a:stretch>
        </p:blipFill>
        <p:spPr>
          <a:xfrm>
            <a:off x="240936" y="2814636"/>
            <a:ext cx="11472643" cy="3804553"/>
          </a:xfrm>
          <a:prstGeom prst="rect">
            <a:avLst/>
          </a:prstGeom>
        </p:spPr>
      </p:pic>
      <p:sp>
        <p:nvSpPr>
          <p:cNvPr id="4" name="Rectangle 3"/>
          <p:cNvSpPr/>
          <p:nvPr/>
        </p:nvSpPr>
        <p:spPr>
          <a:xfrm>
            <a:off x="2455816" y="1891306"/>
            <a:ext cx="6678496"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Customer Testimonial</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198225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 y="226863"/>
            <a:ext cx="11247120" cy="1739347"/>
          </a:xfrm>
        </p:spPr>
        <p:txBody>
          <a:bodyPr/>
          <a:lstStyle/>
          <a:p>
            <a:r>
              <a:rPr lang="en-US" dirty="0" smtClean="0"/>
              <a:t>IDIOM</a:t>
            </a:r>
            <a:endParaRPr lang="en-US" dirty="0"/>
          </a:p>
        </p:txBody>
      </p:sp>
      <p:sp>
        <p:nvSpPr>
          <p:cNvPr id="3" name="Subtitle 2"/>
          <p:cNvSpPr>
            <a:spLocks noGrp="1"/>
          </p:cNvSpPr>
          <p:nvPr>
            <p:ph type="subTitle" idx="1"/>
          </p:nvPr>
        </p:nvSpPr>
        <p:spPr>
          <a:xfrm>
            <a:off x="213360" y="2538551"/>
            <a:ext cx="11506200" cy="457200"/>
          </a:xfrm>
        </p:spPr>
        <p:txBody>
          <a:bodyPr>
            <a:noAutofit/>
          </a:bodyPr>
          <a:lstStyle/>
          <a:p>
            <a:r>
              <a:rPr lang="en-US" sz="6000" b="1" dirty="0" smtClean="0"/>
              <a:t>BREAK THE ICE!</a:t>
            </a:r>
            <a:endParaRPr lang="en-US" sz="6000" b="1" dirty="0"/>
          </a:p>
        </p:txBody>
      </p:sp>
      <p:sp>
        <p:nvSpPr>
          <p:cNvPr id="4" name="Rectangle 3"/>
          <p:cNvSpPr/>
          <p:nvPr/>
        </p:nvSpPr>
        <p:spPr>
          <a:xfrm>
            <a:off x="0" y="3692324"/>
            <a:ext cx="12192000" cy="2800767"/>
          </a:xfrm>
          <a:prstGeom prst="rect">
            <a:avLst/>
          </a:prstGeom>
        </p:spPr>
        <p:txBody>
          <a:bodyPr wrap="square">
            <a:spAutoFit/>
          </a:bodyPr>
          <a:lstStyle/>
          <a:p>
            <a:r>
              <a:rPr lang="en-US" sz="4400" dirty="0">
                <a:solidFill>
                  <a:srgbClr val="FF0000"/>
                </a:solidFill>
                <a:latin typeface="Arial Black" panose="020B0A04020102020204" pitchFamily="34" charset="0"/>
              </a:rPr>
              <a:t> 1. T</a:t>
            </a:r>
            <a:r>
              <a:rPr lang="en-US" sz="4400" dirty="0" smtClean="0">
                <a:solidFill>
                  <a:srgbClr val="FF0000"/>
                </a:solidFill>
                <a:latin typeface="Arial Black" panose="020B0A04020102020204" pitchFamily="34" charset="0"/>
              </a:rPr>
              <a:t>o</a:t>
            </a:r>
            <a:r>
              <a:rPr lang="en-US" sz="4400" dirty="0">
                <a:solidFill>
                  <a:srgbClr val="FF0000"/>
                </a:solidFill>
                <a:latin typeface="Arial Black" panose="020B0A04020102020204" pitchFamily="34" charset="0"/>
              </a:rPr>
              <a:t> attempt to become friends with someone. He tried to break the ice, but she was a little cold. A nice </a:t>
            </a:r>
            <a:r>
              <a:rPr lang="en-US" sz="4400" dirty="0" smtClean="0">
                <a:solidFill>
                  <a:srgbClr val="FF0000"/>
                </a:solidFill>
                <a:latin typeface="Arial Black" panose="020B0A04020102020204" pitchFamily="34" charset="0"/>
              </a:rPr>
              <a:t>smile does</a:t>
            </a:r>
            <a:r>
              <a:rPr lang="en-US" sz="4400" dirty="0">
                <a:solidFill>
                  <a:srgbClr val="FF0000"/>
                </a:solidFill>
                <a:latin typeface="Arial Black" panose="020B0A04020102020204" pitchFamily="34" charset="0"/>
              </a:rPr>
              <a:t> a lot to break the ice.</a:t>
            </a:r>
            <a:endParaRPr lang="en-US" sz="4400"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625131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HA1J7qJZMM"/>
          <p:cNvPicPr>
            <a:picLocks noRot="1" noChangeAspect="1"/>
          </p:cNvPicPr>
          <p:nvPr>
            <a:videoFile r:link="rId1"/>
          </p:nvPr>
        </p:nvPicPr>
        <p:blipFill>
          <a:blip r:embed="rId3"/>
          <a:stretch>
            <a:fillRect/>
          </a:stretch>
        </p:blipFill>
        <p:spPr>
          <a:xfrm>
            <a:off x="266218" y="184471"/>
            <a:ext cx="11597833" cy="6523782"/>
          </a:xfrm>
          <a:prstGeom prst="rect">
            <a:avLst/>
          </a:prstGeom>
        </p:spPr>
      </p:pic>
    </p:spTree>
    <p:extLst>
      <p:ext uri="{BB962C8B-B14F-4D97-AF65-F5344CB8AC3E}">
        <p14:creationId xmlns:p14="http://schemas.microsoft.com/office/powerpoint/2010/main" val="1627456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smtClean="0"/>
              <a:t>CRAMPS MY STYLE!</a:t>
            </a:r>
            <a:endParaRPr lang="en-US" sz="8000" dirty="0"/>
          </a:p>
        </p:txBody>
      </p:sp>
      <p:sp>
        <p:nvSpPr>
          <p:cNvPr id="3" name="Rectangle 2"/>
          <p:cNvSpPr/>
          <p:nvPr/>
        </p:nvSpPr>
        <p:spPr>
          <a:xfrm>
            <a:off x="474562" y="2342302"/>
            <a:ext cx="11620982" cy="3046988"/>
          </a:xfrm>
          <a:prstGeom prst="rect">
            <a:avLst/>
          </a:prstGeom>
          <a:solidFill>
            <a:schemeClr val="accent1">
              <a:lumMod val="40000"/>
              <a:lumOff val="60000"/>
            </a:schemeClr>
          </a:solidFill>
        </p:spPr>
        <p:txBody>
          <a:bodyPr wrap="square">
            <a:spAutoFit/>
          </a:bodyPr>
          <a:lstStyle/>
          <a:p>
            <a:r>
              <a:rPr lang="en-US" sz="4800" dirty="0">
                <a:solidFill>
                  <a:srgbClr val="222222"/>
                </a:solidFill>
                <a:latin typeface="arial" panose="020B0604020202020204" pitchFamily="34" charset="0"/>
              </a:rPr>
              <a:t>The informal idiom "cramp </a:t>
            </a:r>
            <a:r>
              <a:rPr lang="en-US" sz="4800" b="1" dirty="0">
                <a:solidFill>
                  <a:srgbClr val="222222"/>
                </a:solidFill>
                <a:latin typeface="arial" panose="020B0604020202020204" pitchFamily="34" charset="0"/>
              </a:rPr>
              <a:t>my style</a:t>
            </a:r>
            <a:r>
              <a:rPr lang="en-US" sz="4800" dirty="0">
                <a:solidFill>
                  <a:srgbClr val="222222"/>
                </a:solidFill>
                <a:latin typeface="arial" panose="020B0604020202020204" pitchFamily="34" charset="0"/>
              </a:rPr>
              <a:t>" means to restrict or prevent someone from free action or natural expression (in abilities, </a:t>
            </a:r>
            <a:r>
              <a:rPr lang="en-US" sz="4800" b="1" dirty="0">
                <a:solidFill>
                  <a:srgbClr val="222222"/>
                </a:solidFill>
                <a:latin typeface="arial" panose="020B0604020202020204" pitchFamily="34" charset="0"/>
              </a:rPr>
              <a:t>style</a:t>
            </a:r>
            <a:r>
              <a:rPr lang="en-US" sz="4800" dirty="0">
                <a:solidFill>
                  <a:srgbClr val="222222"/>
                </a:solidFill>
                <a:latin typeface="arial" panose="020B0604020202020204" pitchFamily="34" charset="0"/>
              </a:rPr>
              <a:t>, flair, </a:t>
            </a:r>
            <a:r>
              <a:rPr lang="en-US" sz="4800" dirty="0" err="1">
                <a:solidFill>
                  <a:srgbClr val="222222"/>
                </a:solidFill>
                <a:latin typeface="arial" panose="020B0604020202020204" pitchFamily="34" charset="0"/>
              </a:rPr>
              <a:t>etc</a:t>
            </a:r>
            <a:r>
              <a:rPr lang="en-US" sz="4800" dirty="0">
                <a:solidFill>
                  <a:srgbClr val="222222"/>
                </a:solidFill>
                <a:latin typeface="arial" panose="020B0604020202020204" pitchFamily="34" charset="0"/>
              </a:rPr>
              <a:t>). </a:t>
            </a:r>
            <a:endParaRPr lang="en-US" sz="4800" dirty="0"/>
          </a:p>
        </p:txBody>
      </p:sp>
      <p:sp>
        <p:nvSpPr>
          <p:cNvPr id="4" name="Rectangle 3"/>
          <p:cNvSpPr/>
          <p:nvPr/>
        </p:nvSpPr>
        <p:spPr>
          <a:xfrm rot="19523546">
            <a:off x="1170620" y="2967335"/>
            <a:ext cx="9850774" cy="923330"/>
          </a:xfrm>
          <a:prstGeom prst="rect">
            <a:avLst/>
          </a:prstGeom>
          <a:solidFill>
            <a:srgbClr val="7030A0"/>
          </a:solidFill>
        </p:spPr>
        <p:txBody>
          <a:bodyPr wrap="none" lIns="91440" tIns="45720" rIns="91440" bIns="45720">
            <a:spAutoFit/>
          </a:bodyPr>
          <a:lstStyle/>
          <a:p>
            <a:pPr algn="ctr"/>
            <a:r>
              <a:rPr lang="en-US"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Dude, you’re cramping my style!</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6" name="Picture 5"/>
          <p:cNvPicPr>
            <a:picLocks noChangeAspect="1"/>
          </p:cNvPicPr>
          <p:nvPr/>
        </p:nvPicPr>
        <p:blipFill>
          <a:blip r:embed="rId2"/>
          <a:stretch>
            <a:fillRect/>
          </a:stretch>
        </p:blipFill>
        <p:spPr>
          <a:xfrm>
            <a:off x="2017733" y="1235357"/>
            <a:ext cx="7600950" cy="5753100"/>
          </a:xfrm>
          <a:prstGeom prst="rect">
            <a:avLst/>
          </a:prstGeom>
        </p:spPr>
      </p:pic>
    </p:spTree>
    <p:extLst>
      <p:ext uri="{BB962C8B-B14F-4D97-AF65-F5344CB8AC3E}">
        <p14:creationId xmlns:p14="http://schemas.microsoft.com/office/powerpoint/2010/main" val="96897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word ‘anxious’ mean?</a:t>
            </a:r>
            <a:endParaRPr lang="en-US" dirty="0"/>
          </a:p>
        </p:txBody>
      </p:sp>
      <p:sp>
        <p:nvSpPr>
          <p:cNvPr id="3" name="Content Placeholder 2"/>
          <p:cNvSpPr>
            <a:spLocks noGrp="1"/>
          </p:cNvSpPr>
          <p:nvPr>
            <p:ph idx="1"/>
          </p:nvPr>
        </p:nvSpPr>
        <p:spPr>
          <a:xfrm>
            <a:off x="0" y="2011680"/>
            <a:ext cx="12191999" cy="4206240"/>
          </a:xfrm>
        </p:spPr>
        <p:txBody>
          <a:bodyPr/>
          <a:lstStyle/>
          <a:p>
            <a:r>
              <a:rPr lang="en-US" dirty="0" smtClean="0"/>
              <a:t>I am anxious about the spelling test.</a:t>
            </a:r>
          </a:p>
          <a:p>
            <a:r>
              <a:rPr lang="en-US" dirty="0" smtClean="0"/>
              <a:t>The puppy waited anxiously for you to come home.</a:t>
            </a:r>
          </a:p>
          <a:p>
            <a:r>
              <a:rPr lang="en-US" dirty="0" smtClean="0"/>
              <a:t>The robber was anxious.  He thought he might get caught stealing the jewels.</a:t>
            </a:r>
          </a:p>
          <a:p>
            <a:pPr marL="0" indent="0">
              <a:buNone/>
            </a:pPr>
            <a:r>
              <a:rPr lang="en-US" sz="8000" dirty="0">
                <a:latin typeface="Arial Black" panose="020B0A04020102020204" pitchFamily="34" charset="0"/>
              </a:rPr>
              <a:t>experiencing worry, unease, </a:t>
            </a:r>
            <a:r>
              <a:rPr lang="en-US" sz="8000" dirty="0" smtClean="0">
                <a:latin typeface="Arial Black" panose="020B0A04020102020204" pitchFamily="34" charset="0"/>
              </a:rPr>
              <a:t>or </a:t>
            </a:r>
            <a:r>
              <a:rPr lang="en-US" sz="8000" dirty="0" err="1" smtClean="0">
                <a:latin typeface="Arial Black" panose="020B0A04020102020204" pitchFamily="34" charset="0"/>
              </a:rPr>
              <a:t>nervousnes</a:t>
            </a:r>
            <a:endParaRPr lang="en-US" sz="8000" dirty="0">
              <a:latin typeface="Arial Black" panose="020B0A04020102020204" pitchFamily="34" charset="0"/>
            </a:endParaRPr>
          </a:p>
        </p:txBody>
      </p:sp>
      <p:pic>
        <p:nvPicPr>
          <p:cNvPr id="4" name="Picture 3"/>
          <p:cNvPicPr>
            <a:picLocks noChangeAspect="1"/>
          </p:cNvPicPr>
          <p:nvPr/>
        </p:nvPicPr>
        <p:blipFill>
          <a:blip r:embed="rId2"/>
          <a:stretch>
            <a:fillRect/>
          </a:stretch>
        </p:blipFill>
        <p:spPr>
          <a:xfrm>
            <a:off x="0" y="154673"/>
            <a:ext cx="11917026" cy="6703327"/>
          </a:xfrm>
          <a:prstGeom prst="rect">
            <a:avLst/>
          </a:prstGeom>
        </p:spPr>
      </p:pic>
    </p:spTree>
    <p:extLst>
      <p:ext uri="{BB962C8B-B14F-4D97-AF65-F5344CB8AC3E}">
        <p14:creationId xmlns:p14="http://schemas.microsoft.com/office/powerpoint/2010/main" val="368918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Dissect the </a:t>
            </a:r>
            <a:r>
              <a:rPr lang="en-US" i="1" dirty="0" smtClean="0"/>
              <a:t>root</a:t>
            </a:r>
            <a:r>
              <a:rPr lang="en-US" dirty="0" smtClean="0"/>
              <a:t> word of…</a:t>
            </a:r>
            <a:endParaRPr lang="en-US" dirty="0"/>
          </a:p>
        </p:txBody>
      </p:sp>
      <p:sp>
        <p:nvSpPr>
          <p:cNvPr id="3" name="Subtitle 2"/>
          <p:cNvSpPr>
            <a:spLocks noGrp="1"/>
          </p:cNvSpPr>
          <p:nvPr>
            <p:ph type="subTitle" idx="1"/>
          </p:nvPr>
        </p:nvSpPr>
        <p:spPr/>
        <p:txBody>
          <a:bodyPr>
            <a:noAutofit/>
          </a:bodyPr>
          <a:lstStyle/>
          <a:p>
            <a:r>
              <a:rPr lang="en-US" sz="6000" b="1" dirty="0" smtClean="0"/>
              <a:t>inconvenience</a:t>
            </a:r>
            <a:endParaRPr lang="en-US" sz="6000" b="1" dirty="0"/>
          </a:p>
        </p:txBody>
      </p:sp>
      <p:sp>
        <p:nvSpPr>
          <p:cNvPr id="4" name="Rectangle 3"/>
          <p:cNvSpPr/>
          <p:nvPr/>
        </p:nvSpPr>
        <p:spPr>
          <a:xfrm>
            <a:off x="2866167" y="4870455"/>
            <a:ext cx="6274475" cy="1569660"/>
          </a:xfrm>
          <a:prstGeom prst="rect">
            <a:avLst/>
          </a:prstGeom>
          <a:noFill/>
        </p:spPr>
        <p:txBody>
          <a:bodyPr wrap="none" lIns="91440" tIns="45720" rIns="91440" bIns="45720">
            <a:spAutoFit/>
          </a:bodyPr>
          <a:lstStyle/>
          <a:p>
            <a:pPr algn="ctr"/>
            <a:r>
              <a:rPr lang="en-US"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Convenient</a:t>
            </a:r>
            <a:endParaRPr lang="en-US"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Rectangle 4"/>
          <p:cNvSpPr/>
          <p:nvPr/>
        </p:nvSpPr>
        <p:spPr>
          <a:xfrm>
            <a:off x="1268874" y="496914"/>
            <a:ext cx="11506200" cy="1754326"/>
          </a:xfrm>
          <a:prstGeom prst="rect">
            <a:avLst/>
          </a:prstGeom>
        </p:spPr>
        <p:txBody>
          <a:bodyPr wrap="square">
            <a:spAutoFit/>
          </a:bodyPr>
          <a:lstStyle/>
          <a:p>
            <a:r>
              <a:rPr lang="en-US" sz="3600" b="1" dirty="0">
                <a:solidFill>
                  <a:schemeClr val="accent3">
                    <a:lumMod val="60000"/>
                    <a:lumOff val="40000"/>
                  </a:schemeClr>
                </a:solidFill>
                <a:latin typeface="Open Sans"/>
              </a:rPr>
              <a:t>When is a </a:t>
            </a:r>
            <a:r>
              <a:rPr lang="en-US" sz="3600" b="1" i="1" dirty="0">
                <a:solidFill>
                  <a:schemeClr val="accent3">
                    <a:lumMod val="60000"/>
                    <a:lumOff val="40000"/>
                  </a:schemeClr>
                </a:solidFill>
                <a:latin typeface="Open Sans"/>
              </a:rPr>
              <a:t>convenient</a:t>
            </a:r>
            <a:r>
              <a:rPr lang="en-US" sz="3600" b="1" dirty="0">
                <a:solidFill>
                  <a:schemeClr val="accent3">
                    <a:lumMod val="60000"/>
                    <a:lumOff val="40000"/>
                  </a:schemeClr>
                </a:solidFill>
                <a:latin typeface="Open Sans"/>
              </a:rPr>
              <a:t> time for you to meet</a:t>
            </a:r>
            <a:r>
              <a:rPr lang="en-US" sz="3600" b="1" dirty="0" smtClean="0">
                <a:solidFill>
                  <a:schemeClr val="accent3">
                    <a:lumMod val="60000"/>
                    <a:lumOff val="40000"/>
                  </a:schemeClr>
                </a:solidFill>
                <a:latin typeface="Open Sans"/>
              </a:rPr>
              <a:t>?</a:t>
            </a:r>
          </a:p>
          <a:p>
            <a:r>
              <a:rPr lang="en-US" sz="3600" b="1" dirty="0" smtClean="0">
                <a:solidFill>
                  <a:schemeClr val="accent3">
                    <a:lumMod val="60000"/>
                    <a:lumOff val="40000"/>
                  </a:schemeClr>
                </a:solidFill>
                <a:latin typeface="Open Sans"/>
              </a:rPr>
              <a:t>That time is inconvenient for me.</a:t>
            </a:r>
            <a:endParaRPr lang="en-US" sz="3600" b="1" dirty="0">
              <a:solidFill>
                <a:schemeClr val="accent3">
                  <a:lumMod val="60000"/>
                  <a:lumOff val="40000"/>
                </a:schemeClr>
              </a:solidFill>
              <a:latin typeface="Open Sans"/>
            </a:endParaRPr>
          </a:p>
          <a:p>
            <a:r>
              <a:rPr lang="en-US" dirty="0"/>
              <a:t/>
            </a:r>
            <a:br>
              <a:rPr lang="en-US" dirty="0"/>
            </a:br>
            <a:endParaRPr lang="en-US" dirty="0"/>
          </a:p>
        </p:txBody>
      </p:sp>
    </p:spTree>
    <p:extLst>
      <p:ext uri="{BB962C8B-B14F-4D97-AF65-F5344CB8AC3E}">
        <p14:creationId xmlns:p14="http://schemas.microsoft.com/office/powerpoint/2010/main" val="238824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0"/>
            <a:ext cx="9784080" cy="1203158"/>
          </a:xfrm>
        </p:spPr>
        <p:txBody>
          <a:bodyPr>
            <a:normAutofit/>
          </a:bodyPr>
          <a:lstStyle/>
          <a:p>
            <a:r>
              <a:rPr lang="en-US" sz="4800" b="1" dirty="0" smtClean="0"/>
              <a:t>Find the mood of the passage.</a:t>
            </a:r>
            <a:endParaRPr lang="en-US" sz="4800" b="1" dirty="0"/>
          </a:p>
        </p:txBody>
      </p:sp>
      <p:sp>
        <p:nvSpPr>
          <p:cNvPr id="3" name="Content Placeholder 2"/>
          <p:cNvSpPr>
            <a:spLocks noGrp="1"/>
          </p:cNvSpPr>
          <p:nvPr>
            <p:ph sz="half" idx="1"/>
          </p:nvPr>
        </p:nvSpPr>
        <p:spPr>
          <a:xfrm>
            <a:off x="4790754" y="1010653"/>
            <a:ext cx="4754880" cy="4557562"/>
          </a:xfrm>
        </p:spPr>
        <p:txBody>
          <a:bodyPr/>
          <a:lstStyle/>
          <a:p>
            <a:r>
              <a:rPr lang="en-US" dirty="0" smtClean="0"/>
              <a:t>What is mood?</a:t>
            </a:r>
          </a:p>
          <a:p>
            <a:pPr marL="0" indent="0">
              <a:buNone/>
            </a:pPr>
            <a:endParaRPr lang="en-US" dirty="0"/>
          </a:p>
        </p:txBody>
      </p:sp>
      <p:pic>
        <p:nvPicPr>
          <p:cNvPr id="7" name="Picture 6"/>
          <p:cNvPicPr>
            <a:picLocks noChangeAspect="1"/>
          </p:cNvPicPr>
          <p:nvPr/>
        </p:nvPicPr>
        <p:blipFill rotWithShape="1">
          <a:blip r:embed="rId2"/>
          <a:srcRect l="20579" t="25860" r="22404" b="6659"/>
          <a:stretch/>
        </p:blipFill>
        <p:spPr>
          <a:xfrm>
            <a:off x="2045131" y="1010653"/>
            <a:ext cx="8689426" cy="5784853"/>
          </a:xfrm>
          <a:prstGeom prst="rect">
            <a:avLst/>
          </a:prstGeom>
        </p:spPr>
      </p:pic>
    </p:spTree>
    <p:extLst>
      <p:ext uri="{BB962C8B-B14F-4D97-AF65-F5344CB8AC3E}">
        <p14:creationId xmlns:p14="http://schemas.microsoft.com/office/powerpoint/2010/main" val="1994003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mood</a:t>
            </a:r>
            <a:endParaRPr lang="en-US" dirty="0"/>
          </a:p>
        </p:txBody>
      </p:sp>
      <p:pic>
        <p:nvPicPr>
          <p:cNvPr id="3" name="Picture 2"/>
          <p:cNvPicPr>
            <a:picLocks noChangeAspect="1"/>
          </p:cNvPicPr>
          <p:nvPr/>
        </p:nvPicPr>
        <p:blipFill rotWithShape="1">
          <a:blip r:embed="rId2"/>
          <a:srcRect l="6842" t="32737" r="38527" b="24035"/>
          <a:stretch/>
        </p:blipFill>
        <p:spPr>
          <a:xfrm>
            <a:off x="0" y="1383631"/>
            <a:ext cx="12192000" cy="5400162"/>
          </a:xfrm>
          <a:prstGeom prst="rect">
            <a:avLst/>
          </a:prstGeom>
        </p:spPr>
      </p:pic>
    </p:spTree>
    <p:extLst>
      <p:ext uri="{BB962C8B-B14F-4D97-AF65-F5344CB8AC3E}">
        <p14:creationId xmlns:p14="http://schemas.microsoft.com/office/powerpoint/2010/main" val="23367555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606060"/>
      </a:dk2>
      <a:lt2>
        <a:srgbClr val="EDEDED"/>
      </a:lt2>
      <a:accent1>
        <a:srgbClr val="FFC000"/>
      </a:accent1>
      <a:accent2>
        <a:srgbClr val="A5D028"/>
      </a:accent2>
      <a:accent3>
        <a:srgbClr val="0CC978"/>
      </a:accent3>
      <a:accent4>
        <a:srgbClr val="099BDD"/>
      </a:accent4>
      <a:accent5>
        <a:srgbClr val="47BFCD"/>
      </a:accent5>
      <a:accent6>
        <a:srgbClr val="DD7C15"/>
      </a:accent6>
      <a:hlink>
        <a:srgbClr val="FF9933"/>
      </a:hlink>
      <a:folHlink>
        <a:srgbClr val="B2B2B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docProps/app.xml><?xml version="1.0" encoding="utf-8"?>
<Properties xmlns="http://schemas.openxmlformats.org/officeDocument/2006/extended-properties" xmlns:vt="http://schemas.openxmlformats.org/officeDocument/2006/docPropsVTypes">
  <Template>TM03090430[[fn=Banded]]</Template>
  <TotalTime>1698</TotalTime>
  <Words>641</Words>
  <Application>Microsoft Office PowerPoint</Application>
  <PresentationFormat>Widescreen</PresentationFormat>
  <Paragraphs>90</Paragraphs>
  <Slides>24</Slides>
  <Notes>0</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Arial</vt:lpstr>
      <vt:lpstr>Arial Black</vt:lpstr>
      <vt:lpstr>Corbel</vt:lpstr>
      <vt:lpstr>Droid Sans</vt:lpstr>
      <vt:lpstr>Lato</vt:lpstr>
      <vt:lpstr>Open Sans</vt:lpstr>
      <vt:lpstr>Trebuchet MS</vt:lpstr>
      <vt:lpstr>Verdana</vt:lpstr>
      <vt:lpstr>Webdings</vt:lpstr>
      <vt:lpstr>Wingdings</vt:lpstr>
      <vt:lpstr>Banded</vt:lpstr>
      <vt:lpstr>Putting in his 2 cents worth</vt:lpstr>
      <vt:lpstr>Can of Worms</vt:lpstr>
      <vt:lpstr>IDIOM</vt:lpstr>
      <vt:lpstr>PowerPoint Presentation</vt:lpstr>
      <vt:lpstr>CRAMPS MY STYLE!</vt:lpstr>
      <vt:lpstr>What does the word ‘anxious’ mean?</vt:lpstr>
      <vt:lpstr>Dissect the root word of…</vt:lpstr>
      <vt:lpstr>Find the mood of the passage.</vt:lpstr>
      <vt:lpstr>mood</vt:lpstr>
      <vt:lpstr>PowerPoint Presentation</vt:lpstr>
      <vt:lpstr>MOOD</vt:lpstr>
      <vt:lpstr>PowerPoint Presentation</vt:lpstr>
      <vt:lpstr>Adhesive</vt:lpstr>
      <vt:lpstr>ABUNDANT</vt:lpstr>
      <vt:lpstr>Ripening</vt:lpstr>
      <vt:lpstr>Eloquently</vt:lpstr>
      <vt:lpstr>PowerPoint Presentation</vt:lpstr>
      <vt:lpstr>EMBARGO</vt:lpstr>
      <vt:lpstr>atrophy</vt:lpstr>
      <vt:lpstr>EDIFICE</vt:lpstr>
      <vt:lpstr>assented</vt:lpstr>
      <vt:lpstr>meditated</vt:lpstr>
      <vt:lpstr>PowerPoint Presentation</vt:lpstr>
      <vt:lpstr>Testimonial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Putting in his 2 cents worth</dc:title>
  <dc:creator>Dawn Christian</dc:creator>
  <cp:lastModifiedBy>Dawn Christian</cp:lastModifiedBy>
  <cp:revision>41</cp:revision>
  <dcterms:created xsi:type="dcterms:W3CDTF">2016-11-30T15:29:32Z</dcterms:created>
  <dcterms:modified xsi:type="dcterms:W3CDTF">2016-12-01T19:47:59Z</dcterms:modified>
</cp:coreProperties>
</file>