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3" r:id="rId3"/>
    <p:sldId id="257" r:id="rId4"/>
    <p:sldId id="281" r:id="rId5"/>
    <p:sldId id="280" r:id="rId6"/>
    <p:sldId id="264" r:id="rId7"/>
    <p:sldId id="286" r:id="rId8"/>
    <p:sldId id="268" r:id="rId9"/>
    <p:sldId id="283" r:id="rId10"/>
    <p:sldId id="269" r:id="rId11"/>
    <p:sldId id="258" r:id="rId12"/>
    <p:sldId id="289" r:id="rId13"/>
    <p:sldId id="290" r:id="rId14"/>
    <p:sldId id="279" r:id="rId15"/>
    <p:sldId id="291" r:id="rId16"/>
    <p:sldId id="293" r:id="rId17"/>
    <p:sldId id="294" r:id="rId18"/>
    <p:sldId id="296" r:id="rId19"/>
    <p:sldId id="297" r:id="rId20"/>
    <p:sldId id="298" r:id="rId21"/>
    <p:sldId id="288" r:id="rId22"/>
    <p:sldId id="266" r:id="rId23"/>
  </p:sldIdLst>
  <p:sldSz cx="9144000" cy="6858000" type="screen4x3"/>
  <p:notesSz cx="7077075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5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59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973AA7-CC37-4D2C-AC2B-BECF7005900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18A3869-5D55-473A-8EB5-8F2566506177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Both</a:t>
          </a:r>
          <a:r>
            <a:rPr lang="en-US" dirty="0" smtClean="0"/>
            <a:t> is used with </a:t>
          </a:r>
          <a:r>
            <a:rPr lang="en-US" b="1" dirty="0" smtClean="0">
              <a:solidFill>
                <a:srgbClr val="FF0000"/>
              </a:solidFill>
            </a:rPr>
            <a:t>and</a:t>
          </a:r>
          <a:endParaRPr lang="en-US" b="1" dirty="0">
            <a:solidFill>
              <a:srgbClr val="FF0000"/>
            </a:solidFill>
          </a:endParaRPr>
        </a:p>
      </dgm:t>
    </dgm:pt>
    <dgm:pt modelId="{4BBC397B-3D40-41C5-93F8-79B99C94B9CD}" type="parTrans" cxnId="{EEEFE1AF-C4F6-46EF-833C-D1E38C3ADF54}">
      <dgm:prSet/>
      <dgm:spPr/>
      <dgm:t>
        <a:bodyPr/>
        <a:lstStyle/>
        <a:p>
          <a:endParaRPr lang="en-US"/>
        </a:p>
      </dgm:t>
    </dgm:pt>
    <dgm:pt modelId="{F52AC279-A2BE-4316-BB71-7579ADBC2941}" type="sibTrans" cxnId="{EEEFE1AF-C4F6-46EF-833C-D1E38C3ADF54}">
      <dgm:prSet/>
      <dgm:spPr/>
      <dgm:t>
        <a:bodyPr/>
        <a:lstStyle/>
        <a:p>
          <a:endParaRPr lang="en-US"/>
        </a:p>
      </dgm:t>
    </dgm:pt>
    <dgm:pt modelId="{3D5B6351-5A94-4DFB-B3CF-1A590C0CE88A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Either</a:t>
          </a:r>
          <a:r>
            <a:rPr lang="en-US" dirty="0" smtClean="0"/>
            <a:t> is used with </a:t>
          </a:r>
          <a:r>
            <a:rPr lang="en-US" b="1" dirty="0" smtClean="0">
              <a:solidFill>
                <a:srgbClr val="FF0000"/>
              </a:solidFill>
            </a:rPr>
            <a:t>or</a:t>
          </a:r>
          <a:endParaRPr lang="en-US" b="1" dirty="0">
            <a:solidFill>
              <a:srgbClr val="FF0000"/>
            </a:solidFill>
          </a:endParaRPr>
        </a:p>
      </dgm:t>
    </dgm:pt>
    <dgm:pt modelId="{DEA112E8-1B59-49B5-AE86-6E18A47FB417}" type="parTrans" cxnId="{52C8E3BF-11FE-40A8-8653-B8C30EA1DA3B}">
      <dgm:prSet/>
      <dgm:spPr/>
      <dgm:t>
        <a:bodyPr/>
        <a:lstStyle/>
        <a:p>
          <a:endParaRPr lang="en-US"/>
        </a:p>
      </dgm:t>
    </dgm:pt>
    <dgm:pt modelId="{518F71E3-DB2C-4CBE-AC8A-95DE01F2F014}" type="sibTrans" cxnId="{52C8E3BF-11FE-40A8-8653-B8C30EA1DA3B}">
      <dgm:prSet/>
      <dgm:spPr/>
      <dgm:t>
        <a:bodyPr/>
        <a:lstStyle/>
        <a:p>
          <a:endParaRPr lang="en-US"/>
        </a:p>
      </dgm:t>
    </dgm:pt>
    <dgm:pt modelId="{ADAFD1F0-AB27-42BD-B486-370E2EABD0B2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Neither</a:t>
          </a:r>
          <a:r>
            <a:rPr lang="en-US" dirty="0" smtClean="0"/>
            <a:t> is used with </a:t>
          </a:r>
          <a:r>
            <a:rPr lang="en-US" b="1" dirty="0" smtClean="0">
              <a:solidFill>
                <a:srgbClr val="FF0000"/>
              </a:solidFill>
            </a:rPr>
            <a:t>nor</a:t>
          </a:r>
          <a:endParaRPr lang="en-US" b="1" dirty="0">
            <a:solidFill>
              <a:srgbClr val="FF0000"/>
            </a:solidFill>
          </a:endParaRPr>
        </a:p>
      </dgm:t>
    </dgm:pt>
    <dgm:pt modelId="{4FAC126B-1BC6-4433-82F5-C24EC5E91C29}" type="parTrans" cxnId="{FA6118BC-76C3-4205-9DB6-5247BA36C7F0}">
      <dgm:prSet/>
      <dgm:spPr/>
      <dgm:t>
        <a:bodyPr/>
        <a:lstStyle/>
        <a:p>
          <a:endParaRPr lang="en-US"/>
        </a:p>
      </dgm:t>
    </dgm:pt>
    <dgm:pt modelId="{1F5535DA-51A4-4459-940B-8965CA178145}" type="sibTrans" cxnId="{FA6118BC-76C3-4205-9DB6-5247BA36C7F0}">
      <dgm:prSet/>
      <dgm:spPr/>
      <dgm:t>
        <a:bodyPr/>
        <a:lstStyle/>
        <a:p>
          <a:endParaRPr lang="en-US"/>
        </a:p>
      </dgm:t>
    </dgm:pt>
    <dgm:pt modelId="{45FA63DB-7889-4537-AA0E-C9A4237BFA69}" type="pres">
      <dgm:prSet presAssocID="{FF973AA7-CC37-4D2C-AC2B-BECF70059009}" presName="compositeShape" presStyleCnt="0">
        <dgm:presLayoutVars>
          <dgm:dir/>
          <dgm:resizeHandles/>
        </dgm:presLayoutVars>
      </dgm:prSet>
      <dgm:spPr/>
    </dgm:pt>
    <dgm:pt modelId="{6439088B-6BBE-46A0-B83B-CD7611792B0D}" type="pres">
      <dgm:prSet presAssocID="{FF973AA7-CC37-4D2C-AC2B-BECF70059009}" presName="pyramid" presStyleLbl="node1" presStyleIdx="0" presStyleCnt="1" custLinFactNeighborX="12500" custLinFactNeighborY="8750"/>
      <dgm:spPr/>
      <dgm:t>
        <a:bodyPr/>
        <a:lstStyle/>
        <a:p>
          <a:endParaRPr lang="en-US"/>
        </a:p>
      </dgm:t>
    </dgm:pt>
    <dgm:pt modelId="{024B28F3-F8E1-41C7-A186-B126FF52CF43}" type="pres">
      <dgm:prSet presAssocID="{FF973AA7-CC37-4D2C-AC2B-BECF70059009}" presName="theList" presStyleCnt="0"/>
      <dgm:spPr/>
    </dgm:pt>
    <dgm:pt modelId="{5FB097EE-D793-4BAF-98BB-3B888CAF23BE}" type="pres">
      <dgm:prSet presAssocID="{B18A3869-5D55-473A-8EB5-8F256650617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310E5-194E-457E-ADE5-6866CDD0C57E}" type="pres">
      <dgm:prSet presAssocID="{B18A3869-5D55-473A-8EB5-8F2566506177}" presName="aSpace" presStyleCnt="0"/>
      <dgm:spPr/>
    </dgm:pt>
    <dgm:pt modelId="{667BF788-D141-4391-840C-680DAD562648}" type="pres">
      <dgm:prSet presAssocID="{3D5B6351-5A94-4DFB-B3CF-1A590C0CE88A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3B729-B13D-4A76-A0EF-400BC81AEA3A}" type="pres">
      <dgm:prSet presAssocID="{3D5B6351-5A94-4DFB-B3CF-1A590C0CE88A}" presName="aSpace" presStyleCnt="0"/>
      <dgm:spPr/>
    </dgm:pt>
    <dgm:pt modelId="{0DEE452E-EF61-496C-99DC-C0BD176CFD89}" type="pres">
      <dgm:prSet presAssocID="{ADAFD1F0-AB27-42BD-B486-370E2EABD0B2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1E248-285A-46FC-B794-F98839B68299}" type="pres">
      <dgm:prSet presAssocID="{ADAFD1F0-AB27-42BD-B486-370E2EABD0B2}" presName="aSpace" presStyleCnt="0"/>
      <dgm:spPr/>
    </dgm:pt>
  </dgm:ptLst>
  <dgm:cxnLst>
    <dgm:cxn modelId="{E202C5D5-C11A-4059-94ED-06CE1B89C9F0}" type="presOf" srcId="{3D5B6351-5A94-4DFB-B3CF-1A590C0CE88A}" destId="{667BF788-D141-4391-840C-680DAD562648}" srcOrd="0" destOrd="0" presId="urn:microsoft.com/office/officeart/2005/8/layout/pyramid2"/>
    <dgm:cxn modelId="{1ACB4985-6282-435F-A54C-2963E84CC12E}" type="presOf" srcId="{ADAFD1F0-AB27-42BD-B486-370E2EABD0B2}" destId="{0DEE452E-EF61-496C-99DC-C0BD176CFD89}" srcOrd="0" destOrd="0" presId="urn:microsoft.com/office/officeart/2005/8/layout/pyramid2"/>
    <dgm:cxn modelId="{2BB65945-757C-4A97-B646-0BCB76B28D60}" type="presOf" srcId="{FF973AA7-CC37-4D2C-AC2B-BECF70059009}" destId="{45FA63DB-7889-4537-AA0E-C9A4237BFA69}" srcOrd="0" destOrd="0" presId="urn:microsoft.com/office/officeart/2005/8/layout/pyramid2"/>
    <dgm:cxn modelId="{07642DA6-EF1B-45F3-9A21-679475BD5021}" type="presOf" srcId="{B18A3869-5D55-473A-8EB5-8F2566506177}" destId="{5FB097EE-D793-4BAF-98BB-3B888CAF23BE}" srcOrd="0" destOrd="0" presId="urn:microsoft.com/office/officeart/2005/8/layout/pyramid2"/>
    <dgm:cxn modelId="{52C8E3BF-11FE-40A8-8653-B8C30EA1DA3B}" srcId="{FF973AA7-CC37-4D2C-AC2B-BECF70059009}" destId="{3D5B6351-5A94-4DFB-B3CF-1A590C0CE88A}" srcOrd="1" destOrd="0" parTransId="{DEA112E8-1B59-49B5-AE86-6E18A47FB417}" sibTransId="{518F71E3-DB2C-4CBE-AC8A-95DE01F2F014}"/>
    <dgm:cxn modelId="{FA6118BC-76C3-4205-9DB6-5247BA36C7F0}" srcId="{FF973AA7-CC37-4D2C-AC2B-BECF70059009}" destId="{ADAFD1F0-AB27-42BD-B486-370E2EABD0B2}" srcOrd="2" destOrd="0" parTransId="{4FAC126B-1BC6-4433-82F5-C24EC5E91C29}" sibTransId="{1F5535DA-51A4-4459-940B-8965CA178145}"/>
    <dgm:cxn modelId="{EEEFE1AF-C4F6-46EF-833C-D1E38C3ADF54}" srcId="{FF973AA7-CC37-4D2C-AC2B-BECF70059009}" destId="{B18A3869-5D55-473A-8EB5-8F2566506177}" srcOrd="0" destOrd="0" parTransId="{4BBC397B-3D40-41C5-93F8-79B99C94B9CD}" sibTransId="{F52AC279-A2BE-4316-BB71-7579ADBC2941}"/>
    <dgm:cxn modelId="{D819ACA3-CE03-4816-961D-454EA8945461}" type="presParOf" srcId="{45FA63DB-7889-4537-AA0E-C9A4237BFA69}" destId="{6439088B-6BBE-46A0-B83B-CD7611792B0D}" srcOrd="0" destOrd="0" presId="urn:microsoft.com/office/officeart/2005/8/layout/pyramid2"/>
    <dgm:cxn modelId="{F4525178-5A37-417E-B7ED-5815E57F57D5}" type="presParOf" srcId="{45FA63DB-7889-4537-AA0E-C9A4237BFA69}" destId="{024B28F3-F8E1-41C7-A186-B126FF52CF43}" srcOrd="1" destOrd="0" presId="urn:microsoft.com/office/officeart/2005/8/layout/pyramid2"/>
    <dgm:cxn modelId="{2A25F2FE-F991-4C29-8AC7-6678E3C51663}" type="presParOf" srcId="{024B28F3-F8E1-41C7-A186-B126FF52CF43}" destId="{5FB097EE-D793-4BAF-98BB-3B888CAF23BE}" srcOrd="0" destOrd="0" presId="urn:microsoft.com/office/officeart/2005/8/layout/pyramid2"/>
    <dgm:cxn modelId="{F840EF69-2E0C-46B1-823D-79696D2C738C}" type="presParOf" srcId="{024B28F3-F8E1-41C7-A186-B126FF52CF43}" destId="{A41310E5-194E-457E-ADE5-6866CDD0C57E}" srcOrd="1" destOrd="0" presId="urn:microsoft.com/office/officeart/2005/8/layout/pyramid2"/>
    <dgm:cxn modelId="{CA312951-6C69-4082-8F14-E477D08EBCA8}" type="presParOf" srcId="{024B28F3-F8E1-41C7-A186-B126FF52CF43}" destId="{667BF788-D141-4391-840C-680DAD562648}" srcOrd="2" destOrd="0" presId="urn:microsoft.com/office/officeart/2005/8/layout/pyramid2"/>
    <dgm:cxn modelId="{6A0E8ACD-8F08-41CB-A5D7-37208055F51C}" type="presParOf" srcId="{024B28F3-F8E1-41C7-A186-B126FF52CF43}" destId="{CE43B729-B13D-4A76-A0EF-400BC81AEA3A}" srcOrd="3" destOrd="0" presId="urn:microsoft.com/office/officeart/2005/8/layout/pyramid2"/>
    <dgm:cxn modelId="{B75FE88D-4414-4E04-A09A-723DD2C3F641}" type="presParOf" srcId="{024B28F3-F8E1-41C7-A186-B126FF52CF43}" destId="{0DEE452E-EF61-496C-99DC-C0BD176CFD89}" srcOrd="4" destOrd="0" presId="urn:microsoft.com/office/officeart/2005/8/layout/pyramid2"/>
    <dgm:cxn modelId="{5E4C62F3-30DD-421A-A9D8-E4A71745D0DF}" type="presParOf" srcId="{024B28F3-F8E1-41C7-A186-B126FF52CF43}" destId="{A461E248-285A-46FC-B794-F98839B6829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973AA7-CC37-4D2C-AC2B-BECF7005900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18A3869-5D55-473A-8EB5-8F2566506177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Both</a:t>
          </a:r>
          <a:r>
            <a:rPr lang="en-US" dirty="0" smtClean="0"/>
            <a:t> is used with </a:t>
          </a:r>
          <a:r>
            <a:rPr lang="en-US" b="1" dirty="0" smtClean="0">
              <a:solidFill>
                <a:srgbClr val="FF0000"/>
              </a:solidFill>
            </a:rPr>
            <a:t>and</a:t>
          </a:r>
          <a:endParaRPr lang="en-US" b="1" dirty="0">
            <a:solidFill>
              <a:srgbClr val="FF0000"/>
            </a:solidFill>
          </a:endParaRPr>
        </a:p>
      </dgm:t>
    </dgm:pt>
    <dgm:pt modelId="{4BBC397B-3D40-41C5-93F8-79B99C94B9CD}" type="parTrans" cxnId="{EEEFE1AF-C4F6-46EF-833C-D1E38C3ADF54}">
      <dgm:prSet/>
      <dgm:spPr/>
      <dgm:t>
        <a:bodyPr/>
        <a:lstStyle/>
        <a:p>
          <a:endParaRPr lang="en-US"/>
        </a:p>
      </dgm:t>
    </dgm:pt>
    <dgm:pt modelId="{F52AC279-A2BE-4316-BB71-7579ADBC2941}" type="sibTrans" cxnId="{EEEFE1AF-C4F6-46EF-833C-D1E38C3ADF54}">
      <dgm:prSet/>
      <dgm:spPr/>
      <dgm:t>
        <a:bodyPr/>
        <a:lstStyle/>
        <a:p>
          <a:endParaRPr lang="en-US"/>
        </a:p>
      </dgm:t>
    </dgm:pt>
    <dgm:pt modelId="{3D5B6351-5A94-4DFB-B3CF-1A590C0CE88A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Either</a:t>
          </a:r>
          <a:r>
            <a:rPr lang="en-US" dirty="0" smtClean="0"/>
            <a:t> is used with </a:t>
          </a:r>
          <a:r>
            <a:rPr lang="en-US" b="1" dirty="0" smtClean="0">
              <a:solidFill>
                <a:srgbClr val="FF0000"/>
              </a:solidFill>
            </a:rPr>
            <a:t>or</a:t>
          </a:r>
          <a:endParaRPr lang="en-US" b="1" dirty="0">
            <a:solidFill>
              <a:srgbClr val="FF0000"/>
            </a:solidFill>
          </a:endParaRPr>
        </a:p>
      </dgm:t>
    </dgm:pt>
    <dgm:pt modelId="{DEA112E8-1B59-49B5-AE86-6E18A47FB417}" type="parTrans" cxnId="{52C8E3BF-11FE-40A8-8653-B8C30EA1DA3B}">
      <dgm:prSet/>
      <dgm:spPr/>
      <dgm:t>
        <a:bodyPr/>
        <a:lstStyle/>
        <a:p>
          <a:endParaRPr lang="en-US"/>
        </a:p>
      </dgm:t>
    </dgm:pt>
    <dgm:pt modelId="{518F71E3-DB2C-4CBE-AC8A-95DE01F2F014}" type="sibTrans" cxnId="{52C8E3BF-11FE-40A8-8653-B8C30EA1DA3B}">
      <dgm:prSet/>
      <dgm:spPr/>
      <dgm:t>
        <a:bodyPr/>
        <a:lstStyle/>
        <a:p>
          <a:endParaRPr lang="en-US"/>
        </a:p>
      </dgm:t>
    </dgm:pt>
    <dgm:pt modelId="{ADAFD1F0-AB27-42BD-B486-370E2EABD0B2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Neither</a:t>
          </a:r>
          <a:r>
            <a:rPr lang="en-US" dirty="0" smtClean="0"/>
            <a:t> is used with </a:t>
          </a:r>
          <a:r>
            <a:rPr lang="en-US" b="1" dirty="0" smtClean="0">
              <a:solidFill>
                <a:srgbClr val="FF0000"/>
              </a:solidFill>
            </a:rPr>
            <a:t>nor</a:t>
          </a:r>
          <a:endParaRPr lang="en-US" b="1" dirty="0">
            <a:solidFill>
              <a:srgbClr val="FF0000"/>
            </a:solidFill>
          </a:endParaRPr>
        </a:p>
      </dgm:t>
    </dgm:pt>
    <dgm:pt modelId="{4FAC126B-1BC6-4433-82F5-C24EC5E91C29}" type="parTrans" cxnId="{FA6118BC-76C3-4205-9DB6-5247BA36C7F0}">
      <dgm:prSet/>
      <dgm:spPr/>
      <dgm:t>
        <a:bodyPr/>
        <a:lstStyle/>
        <a:p>
          <a:endParaRPr lang="en-US"/>
        </a:p>
      </dgm:t>
    </dgm:pt>
    <dgm:pt modelId="{1F5535DA-51A4-4459-940B-8965CA178145}" type="sibTrans" cxnId="{FA6118BC-76C3-4205-9DB6-5247BA36C7F0}">
      <dgm:prSet/>
      <dgm:spPr/>
      <dgm:t>
        <a:bodyPr/>
        <a:lstStyle/>
        <a:p>
          <a:endParaRPr lang="en-US"/>
        </a:p>
      </dgm:t>
    </dgm:pt>
    <dgm:pt modelId="{45FA63DB-7889-4537-AA0E-C9A4237BFA69}" type="pres">
      <dgm:prSet presAssocID="{FF973AA7-CC37-4D2C-AC2B-BECF70059009}" presName="compositeShape" presStyleCnt="0">
        <dgm:presLayoutVars>
          <dgm:dir/>
          <dgm:resizeHandles/>
        </dgm:presLayoutVars>
      </dgm:prSet>
      <dgm:spPr/>
    </dgm:pt>
    <dgm:pt modelId="{6439088B-6BBE-46A0-B83B-CD7611792B0D}" type="pres">
      <dgm:prSet presAssocID="{FF973AA7-CC37-4D2C-AC2B-BECF70059009}" presName="pyramid" presStyleLbl="node1" presStyleIdx="0" presStyleCnt="1" custLinFactNeighborX="12500" custLinFactNeighborY="8750"/>
      <dgm:spPr/>
      <dgm:t>
        <a:bodyPr/>
        <a:lstStyle/>
        <a:p>
          <a:endParaRPr lang="en-US"/>
        </a:p>
      </dgm:t>
    </dgm:pt>
    <dgm:pt modelId="{024B28F3-F8E1-41C7-A186-B126FF52CF43}" type="pres">
      <dgm:prSet presAssocID="{FF973AA7-CC37-4D2C-AC2B-BECF70059009}" presName="theList" presStyleCnt="0"/>
      <dgm:spPr/>
    </dgm:pt>
    <dgm:pt modelId="{5FB097EE-D793-4BAF-98BB-3B888CAF23BE}" type="pres">
      <dgm:prSet presAssocID="{B18A3869-5D55-473A-8EB5-8F256650617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310E5-194E-457E-ADE5-6866CDD0C57E}" type="pres">
      <dgm:prSet presAssocID="{B18A3869-5D55-473A-8EB5-8F2566506177}" presName="aSpace" presStyleCnt="0"/>
      <dgm:spPr/>
    </dgm:pt>
    <dgm:pt modelId="{667BF788-D141-4391-840C-680DAD562648}" type="pres">
      <dgm:prSet presAssocID="{3D5B6351-5A94-4DFB-B3CF-1A590C0CE88A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3B729-B13D-4A76-A0EF-400BC81AEA3A}" type="pres">
      <dgm:prSet presAssocID="{3D5B6351-5A94-4DFB-B3CF-1A590C0CE88A}" presName="aSpace" presStyleCnt="0"/>
      <dgm:spPr/>
    </dgm:pt>
    <dgm:pt modelId="{0DEE452E-EF61-496C-99DC-C0BD176CFD89}" type="pres">
      <dgm:prSet presAssocID="{ADAFD1F0-AB27-42BD-B486-370E2EABD0B2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1E248-285A-46FC-B794-F98839B68299}" type="pres">
      <dgm:prSet presAssocID="{ADAFD1F0-AB27-42BD-B486-370E2EABD0B2}" presName="aSpace" presStyleCnt="0"/>
      <dgm:spPr/>
    </dgm:pt>
  </dgm:ptLst>
  <dgm:cxnLst>
    <dgm:cxn modelId="{AB2DC26D-67F2-44A0-AC85-BAF9E46D5652}" type="presOf" srcId="{B18A3869-5D55-473A-8EB5-8F2566506177}" destId="{5FB097EE-D793-4BAF-98BB-3B888CAF23BE}" srcOrd="0" destOrd="0" presId="urn:microsoft.com/office/officeart/2005/8/layout/pyramid2"/>
    <dgm:cxn modelId="{52C8E3BF-11FE-40A8-8653-B8C30EA1DA3B}" srcId="{FF973AA7-CC37-4D2C-AC2B-BECF70059009}" destId="{3D5B6351-5A94-4DFB-B3CF-1A590C0CE88A}" srcOrd="1" destOrd="0" parTransId="{DEA112E8-1B59-49B5-AE86-6E18A47FB417}" sibTransId="{518F71E3-DB2C-4CBE-AC8A-95DE01F2F014}"/>
    <dgm:cxn modelId="{89E27827-90C2-4D6E-93C4-5F5D27214A76}" type="presOf" srcId="{3D5B6351-5A94-4DFB-B3CF-1A590C0CE88A}" destId="{667BF788-D141-4391-840C-680DAD562648}" srcOrd="0" destOrd="0" presId="urn:microsoft.com/office/officeart/2005/8/layout/pyramid2"/>
    <dgm:cxn modelId="{3AD961E6-2506-4529-9D0C-FA2C0008BA38}" type="presOf" srcId="{FF973AA7-CC37-4D2C-AC2B-BECF70059009}" destId="{45FA63DB-7889-4537-AA0E-C9A4237BFA69}" srcOrd="0" destOrd="0" presId="urn:microsoft.com/office/officeart/2005/8/layout/pyramid2"/>
    <dgm:cxn modelId="{FA6118BC-76C3-4205-9DB6-5247BA36C7F0}" srcId="{FF973AA7-CC37-4D2C-AC2B-BECF70059009}" destId="{ADAFD1F0-AB27-42BD-B486-370E2EABD0B2}" srcOrd="2" destOrd="0" parTransId="{4FAC126B-1BC6-4433-82F5-C24EC5E91C29}" sibTransId="{1F5535DA-51A4-4459-940B-8965CA178145}"/>
    <dgm:cxn modelId="{5DE8B789-7D28-4EF8-9B8B-37FADE3F6136}" type="presOf" srcId="{ADAFD1F0-AB27-42BD-B486-370E2EABD0B2}" destId="{0DEE452E-EF61-496C-99DC-C0BD176CFD89}" srcOrd="0" destOrd="0" presId="urn:microsoft.com/office/officeart/2005/8/layout/pyramid2"/>
    <dgm:cxn modelId="{EEEFE1AF-C4F6-46EF-833C-D1E38C3ADF54}" srcId="{FF973AA7-CC37-4D2C-AC2B-BECF70059009}" destId="{B18A3869-5D55-473A-8EB5-8F2566506177}" srcOrd="0" destOrd="0" parTransId="{4BBC397B-3D40-41C5-93F8-79B99C94B9CD}" sibTransId="{F52AC279-A2BE-4316-BB71-7579ADBC2941}"/>
    <dgm:cxn modelId="{575980B3-853C-45D6-8ABF-A5EF0A591B96}" type="presParOf" srcId="{45FA63DB-7889-4537-AA0E-C9A4237BFA69}" destId="{6439088B-6BBE-46A0-B83B-CD7611792B0D}" srcOrd="0" destOrd="0" presId="urn:microsoft.com/office/officeart/2005/8/layout/pyramid2"/>
    <dgm:cxn modelId="{DB990AF9-80C4-4858-A84F-8CE9A79A3204}" type="presParOf" srcId="{45FA63DB-7889-4537-AA0E-C9A4237BFA69}" destId="{024B28F3-F8E1-41C7-A186-B126FF52CF43}" srcOrd="1" destOrd="0" presId="urn:microsoft.com/office/officeart/2005/8/layout/pyramid2"/>
    <dgm:cxn modelId="{9FE24E4B-9728-4D4C-A51B-ADCD82DE4DBB}" type="presParOf" srcId="{024B28F3-F8E1-41C7-A186-B126FF52CF43}" destId="{5FB097EE-D793-4BAF-98BB-3B888CAF23BE}" srcOrd="0" destOrd="0" presId="urn:microsoft.com/office/officeart/2005/8/layout/pyramid2"/>
    <dgm:cxn modelId="{944FFED8-E962-401A-B1D4-F69734A716C8}" type="presParOf" srcId="{024B28F3-F8E1-41C7-A186-B126FF52CF43}" destId="{A41310E5-194E-457E-ADE5-6866CDD0C57E}" srcOrd="1" destOrd="0" presId="urn:microsoft.com/office/officeart/2005/8/layout/pyramid2"/>
    <dgm:cxn modelId="{B9B76BDA-DA5D-44AF-A731-B85A27E9112F}" type="presParOf" srcId="{024B28F3-F8E1-41C7-A186-B126FF52CF43}" destId="{667BF788-D141-4391-840C-680DAD562648}" srcOrd="2" destOrd="0" presId="urn:microsoft.com/office/officeart/2005/8/layout/pyramid2"/>
    <dgm:cxn modelId="{60F757DC-F00A-4E12-BAD5-4FD53CDC7D07}" type="presParOf" srcId="{024B28F3-F8E1-41C7-A186-B126FF52CF43}" destId="{CE43B729-B13D-4A76-A0EF-400BC81AEA3A}" srcOrd="3" destOrd="0" presId="urn:microsoft.com/office/officeart/2005/8/layout/pyramid2"/>
    <dgm:cxn modelId="{31310D9A-918D-4A44-89B4-F4EB881EC129}" type="presParOf" srcId="{024B28F3-F8E1-41C7-A186-B126FF52CF43}" destId="{0DEE452E-EF61-496C-99DC-C0BD176CFD89}" srcOrd="4" destOrd="0" presId="urn:microsoft.com/office/officeart/2005/8/layout/pyramid2"/>
    <dgm:cxn modelId="{4E9D595F-C485-43D5-8366-C2962DFA51FD}" type="presParOf" srcId="{024B28F3-F8E1-41C7-A186-B126FF52CF43}" destId="{A461E248-285A-46FC-B794-F98839B6829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39088B-6BBE-46A0-B83B-CD7611792B0D}">
      <dsp:nvSpPr>
        <dsp:cNvPr id="0" name=""/>
        <dsp:cNvSpPr/>
      </dsp:nvSpPr>
      <dsp:spPr>
        <a:xfrm>
          <a:off x="1032510" y="0"/>
          <a:ext cx="2362199" cy="23621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097EE-D793-4BAF-98BB-3B888CAF23BE}">
      <dsp:nvSpPr>
        <dsp:cNvPr id="0" name=""/>
        <dsp:cNvSpPr/>
      </dsp:nvSpPr>
      <dsp:spPr>
        <a:xfrm>
          <a:off x="1918334" y="237488"/>
          <a:ext cx="1535430" cy="5591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</a:rPr>
            <a:t>Both</a:t>
          </a:r>
          <a:r>
            <a:rPr lang="en-US" sz="1400" kern="1200" dirty="0" smtClean="0"/>
            <a:t> is used with </a:t>
          </a:r>
          <a:r>
            <a:rPr lang="en-US" sz="1400" b="1" kern="1200" dirty="0" smtClean="0">
              <a:solidFill>
                <a:srgbClr val="FF0000"/>
              </a:solidFill>
            </a:rPr>
            <a:t>and</a:t>
          </a:r>
          <a:endParaRPr lang="en-US" sz="1400" b="1" kern="1200" dirty="0">
            <a:solidFill>
              <a:srgbClr val="FF0000"/>
            </a:solidFill>
          </a:endParaRPr>
        </a:p>
      </dsp:txBody>
      <dsp:txXfrm>
        <a:off x="1918334" y="237488"/>
        <a:ext cx="1535430" cy="559177"/>
      </dsp:txXfrm>
    </dsp:sp>
    <dsp:sp modelId="{667BF788-D141-4391-840C-680DAD562648}">
      <dsp:nvSpPr>
        <dsp:cNvPr id="0" name=""/>
        <dsp:cNvSpPr/>
      </dsp:nvSpPr>
      <dsp:spPr>
        <a:xfrm>
          <a:off x="1918334" y="866562"/>
          <a:ext cx="1535430" cy="5591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</a:rPr>
            <a:t>Either</a:t>
          </a:r>
          <a:r>
            <a:rPr lang="en-US" sz="1400" kern="1200" dirty="0" smtClean="0"/>
            <a:t> is used with </a:t>
          </a:r>
          <a:r>
            <a:rPr lang="en-US" sz="1400" b="1" kern="1200" dirty="0" smtClean="0">
              <a:solidFill>
                <a:srgbClr val="FF0000"/>
              </a:solidFill>
            </a:rPr>
            <a:t>or</a:t>
          </a:r>
          <a:endParaRPr lang="en-US" sz="1400" b="1" kern="1200" dirty="0">
            <a:solidFill>
              <a:srgbClr val="FF0000"/>
            </a:solidFill>
          </a:endParaRPr>
        </a:p>
      </dsp:txBody>
      <dsp:txXfrm>
        <a:off x="1918334" y="866562"/>
        <a:ext cx="1535430" cy="559177"/>
      </dsp:txXfrm>
    </dsp:sp>
    <dsp:sp modelId="{0DEE452E-EF61-496C-99DC-C0BD176CFD89}">
      <dsp:nvSpPr>
        <dsp:cNvPr id="0" name=""/>
        <dsp:cNvSpPr/>
      </dsp:nvSpPr>
      <dsp:spPr>
        <a:xfrm>
          <a:off x="1918334" y="1495637"/>
          <a:ext cx="1535430" cy="5591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</a:rPr>
            <a:t>Neither</a:t>
          </a:r>
          <a:r>
            <a:rPr lang="en-US" sz="1400" kern="1200" dirty="0" smtClean="0"/>
            <a:t> is used with </a:t>
          </a:r>
          <a:r>
            <a:rPr lang="en-US" sz="1400" b="1" kern="1200" dirty="0" smtClean="0">
              <a:solidFill>
                <a:srgbClr val="FF0000"/>
              </a:solidFill>
            </a:rPr>
            <a:t>nor</a:t>
          </a:r>
          <a:endParaRPr lang="en-US" sz="1400" b="1" kern="1200" dirty="0">
            <a:solidFill>
              <a:srgbClr val="FF0000"/>
            </a:solidFill>
          </a:endParaRPr>
        </a:p>
      </dsp:txBody>
      <dsp:txXfrm>
        <a:off x="1918334" y="1495637"/>
        <a:ext cx="1535430" cy="5591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39088B-6BBE-46A0-B83B-CD7611792B0D}">
      <dsp:nvSpPr>
        <dsp:cNvPr id="0" name=""/>
        <dsp:cNvSpPr/>
      </dsp:nvSpPr>
      <dsp:spPr>
        <a:xfrm>
          <a:off x="1196339" y="0"/>
          <a:ext cx="2590800" cy="25908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097EE-D793-4BAF-98BB-3B888CAF23BE}">
      <dsp:nvSpPr>
        <dsp:cNvPr id="0" name=""/>
        <dsp:cNvSpPr/>
      </dsp:nvSpPr>
      <dsp:spPr>
        <a:xfrm>
          <a:off x="2167889" y="260471"/>
          <a:ext cx="1684020" cy="6132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0000"/>
              </a:solidFill>
            </a:rPr>
            <a:t>Both</a:t>
          </a:r>
          <a:r>
            <a:rPr lang="en-US" sz="1600" kern="1200" dirty="0" smtClean="0"/>
            <a:t> is used with </a:t>
          </a:r>
          <a:r>
            <a:rPr lang="en-US" sz="1600" b="1" kern="1200" dirty="0" smtClean="0">
              <a:solidFill>
                <a:srgbClr val="FF0000"/>
              </a:solidFill>
            </a:rPr>
            <a:t>and</a:t>
          </a:r>
          <a:endParaRPr lang="en-US" sz="1600" b="1" kern="1200" dirty="0">
            <a:solidFill>
              <a:srgbClr val="FF0000"/>
            </a:solidFill>
          </a:endParaRPr>
        </a:p>
      </dsp:txBody>
      <dsp:txXfrm>
        <a:off x="2167889" y="260471"/>
        <a:ext cx="1684020" cy="613290"/>
      </dsp:txXfrm>
    </dsp:sp>
    <dsp:sp modelId="{667BF788-D141-4391-840C-680DAD562648}">
      <dsp:nvSpPr>
        <dsp:cNvPr id="0" name=""/>
        <dsp:cNvSpPr/>
      </dsp:nvSpPr>
      <dsp:spPr>
        <a:xfrm>
          <a:off x="2167889" y="950423"/>
          <a:ext cx="1684020" cy="6132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0000"/>
              </a:solidFill>
            </a:rPr>
            <a:t>Either</a:t>
          </a:r>
          <a:r>
            <a:rPr lang="en-US" sz="1600" kern="1200" dirty="0" smtClean="0"/>
            <a:t> is used with </a:t>
          </a:r>
          <a:r>
            <a:rPr lang="en-US" sz="1600" b="1" kern="1200" dirty="0" smtClean="0">
              <a:solidFill>
                <a:srgbClr val="FF0000"/>
              </a:solidFill>
            </a:rPr>
            <a:t>or</a:t>
          </a:r>
          <a:endParaRPr lang="en-US" sz="1600" b="1" kern="1200" dirty="0">
            <a:solidFill>
              <a:srgbClr val="FF0000"/>
            </a:solidFill>
          </a:endParaRPr>
        </a:p>
      </dsp:txBody>
      <dsp:txXfrm>
        <a:off x="2167889" y="950423"/>
        <a:ext cx="1684020" cy="613290"/>
      </dsp:txXfrm>
    </dsp:sp>
    <dsp:sp modelId="{0DEE452E-EF61-496C-99DC-C0BD176CFD89}">
      <dsp:nvSpPr>
        <dsp:cNvPr id="0" name=""/>
        <dsp:cNvSpPr/>
      </dsp:nvSpPr>
      <dsp:spPr>
        <a:xfrm>
          <a:off x="2167889" y="1640376"/>
          <a:ext cx="1684020" cy="6132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0000"/>
              </a:solidFill>
            </a:rPr>
            <a:t>Neither</a:t>
          </a:r>
          <a:r>
            <a:rPr lang="en-US" sz="1600" kern="1200" dirty="0" smtClean="0"/>
            <a:t> is used with </a:t>
          </a:r>
          <a:r>
            <a:rPr lang="en-US" sz="1600" b="1" kern="1200" dirty="0" smtClean="0">
              <a:solidFill>
                <a:srgbClr val="FF0000"/>
              </a:solidFill>
            </a:rPr>
            <a:t>nor</a:t>
          </a:r>
          <a:endParaRPr lang="en-US" sz="1600" b="1" kern="1200" dirty="0">
            <a:solidFill>
              <a:srgbClr val="FF0000"/>
            </a:solidFill>
          </a:endParaRPr>
        </a:p>
      </dsp:txBody>
      <dsp:txXfrm>
        <a:off x="2167889" y="1640376"/>
        <a:ext cx="1684020" cy="613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55CBA-DFB4-4FE6-8573-06356F846E9A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311730"/>
            <a:ext cx="5661660" cy="4084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The teacher consistently organizes the content so that it is personally meaningful and relevant to students.</a:t>
            </a:r>
          </a:p>
          <a:p>
            <a:r>
              <a:rPr lang="en-US" dirty="0" smtClean="0"/>
              <a:t>• The teacher consistently develops learning experiences where inquiry, curiosity, and exploration are valued.</a:t>
            </a:r>
          </a:p>
          <a:p>
            <a:r>
              <a:rPr lang="en-US" dirty="0" smtClean="0"/>
              <a:t>• The teacher regularly reinforces and rewards effort.</a:t>
            </a:r>
          </a:p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2AA03-CCF9-4682-B4FF-AC878118D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365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FD4E2A0-9A83-461F-91D3-3CC42E6610E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4461AE9-FEEB-4E02-B7EA-371034EC1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E2A0-9A83-461F-91D3-3CC42E6610E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1AE9-FEEB-4E02-B7EA-371034EC1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E2A0-9A83-461F-91D3-3CC42E6610E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1AE9-FEEB-4E02-B7EA-371034EC1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D4E2A0-9A83-461F-91D3-3CC42E6610E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4461AE9-FEEB-4E02-B7EA-371034EC1B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FD4E2A0-9A83-461F-91D3-3CC42E6610E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4461AE9-FEEB-4E02-B7EA-371034EC1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E2A0-9A83-461F-91D3-3CC42E6610E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1AE9-FEEB-4E02-B7EA-371034EC1B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E2A0-9A83-461F-91D3-3CC42E6610E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1AE9-FEEB-4E02-B7EA-371034EC1B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D4E2A0-9A83-461F-91D3-3CC42E6610E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461AE9-FEEB-4E02-B7EA-371034EC1B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E2A0-9A83-461F-91D3-3CC42E6610E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1AE9-FEEB-4E02-B7EA-371034EC1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D4E2A0-9A83-461F-91D3-3CC42E6610E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4461AE9-FEEB-4E02-B7EA-371034EC1B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D4E2A0-9A83-461F-91D3-3CC42E6610E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461AE9-FEEB-4E02-B7EA-371034EC1B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D4E2A0-9A83-461F-91D3-3CC42E6610E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4461AE9-FEEB-4E02-B7EA-371034EC1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ngersoftware.com/content/grammar-rules/conjunctions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ngersoftware.com/content/grammar-rules/conjunction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533400"/>
            <a:ext cx="6858000" cy="2133600"/>
          </a:xfrm>
        </p:spPr>
        <p:txBody>
          <a:bodyPr/>
          <a:lstStyle/>
          <a:p>
            <a:r>
              <a:rPr lang="en-US" sz="9600" dirty="0" smtClean="0"/>
              <a:t>Welcome</a:t>
            </a:r>
            <a:br>
              <a:rPr lang="en-US" sz="9600" dirty="0" smtClean="0"/>
            </a:br>
            <a:r>
              <a:rPr lang="en-US" dirty="0" smtClean="0"/>
              <a:t> to Language Arts/Writing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-19050"/>
            <a:ext cx="3429000" cy="1371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Mrs. Christian, teacher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9413023">
            <a:off x="337586" y="4004327"/>
            <a:ext cx="82654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3"/>
                </a:solidFill>
                <a:effectLst/>
              </a:rPr>
              <a:t>Let’s learn about Correlative Conjunctions!</a:t>
            </a:r>
            <a:endParaRPr 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9588" y="2940801"/>
            <a:ext cx="5867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SWBAT!  Students will be able to use </a:t>
            </a:r>
            <a:r>
              <a:rPr lang="en-US" sz="4000" b="1" dirty="0" smtClean="0">
                <a:solidFill>
                  <a:srgbClr val="00B050"/>
                </a:solidFill>
              </a:rPr>
              <a:t>TWO correlative </a:t>
            </a:r>
            <a:r>
              <a:rPr lang="en-US" sz="4000" b="1" dirty="0">
                <a:solidFill>
                  <a:srgbClr val="00B050"/>
                </a:solidFill>
              </a:rPr>
              <a:t>conjunctions in </a:t>
            </a:r>
            <a:r>
              <a:rPr lang="en-US" sz="4000" b="1" dirty="0" smtClean="0">
                <a:solidFill>
                  <a:srgbClr val="00B050"/>
                </a:solidFill>
              </a:rPr>
              <a:t>writing and speaking. 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0"/>
            <a:ext cx="6705600" cy="9144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#3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04800"/>
            <a:ext cx="7010400" cy="6019800"/>
          </a:xfrm>
        </p:spPr>
        <p:txBody>
          <a:bodyPr>
            <a:normAutofit lnSpcReduction="10000"/>
          </a:bodyPr>
          <a:lstStyle/>
          <a:p>
            <a:pPr indent="285750"/>
            <a:r>
              <a:rPr lang="en-US" sz="4000" dirty="0" smtClean="0">
                <a:solidFill>
                  <a:srgbClr val="7030A0"/>
                </a:solidFill>
              </a:rPr>
              <a:t>Use correlative conjunctions to make your writing varied and interesting to your reader or listener.</a:t>
            </a:r>
          </a:p>
          <a:p>
            <a:pPr indent="400050"/>
            <a:r>
              <a:rPr lang="en-US" sz="4000" dirty="0" smtClean="0">
                <a:solidFill>
                  <a:srgbClr val="7030A0"/>
                </a:solidFill>
              </a:rPr>
              <a:t>	Use correlative conjunctions to compare.</a:t>
            </a:r>
          </a:p>
          <a:p>
            <a:pPr indent="400050"/>
            <a:r>
              <a:rPr lang="en-US" sz="4000" i="1" dirty="0" smtClean="0">
                <a:solidFill>
                  <a:srgbClr val="0070C0"/>
                </a:solidFill>
              </a:rPr>
              <a:t>Use correlative conjunctions to get a “4” on the writing tests.</a:t>
            </a:r>
            <a:endParaRPr lang="en-US" i="1" dirty="0">
              <a:solidFill>
                <a:srgbClr val="0070C0"/>
              </a:solidFill>
            </a:endParaRP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 rot="19527010">
            <a:off x="-19679" y="3895477"/>
            <a:ext cx="3544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Enhance!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 rot="1508497">
            <a:off x="-7870" y="2510132"/>
            <a:ext cx="2698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err="1" smtClean="0">
                <a:ln/>
                <a:solidFill>
                  <a:schemeClr val="accent3"/>
                </a:solidFill>
                <a:effectLst/>
              </a:rPr>
              <a:t>Spicey</a:t>
            </a:r>
            <a:r>
              <a:rPr lang="en-US" sz="5400" b="1" i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01532284"/>
              </p:ext>
            </p:extLst>
          </p:nvPr>
        </p:nvGraphicFramePr>
        <p:xfrm>
          <a:off x="1588" y="1588"/>
          <a:ext cx="9140825" cy="6854825"/>
        </p:xfrm>
        <a:graphic>
          <a:graphicData uri="http://schemas.openxmlformats.org/presentationml/2006/ole">
            <p:oleObj spid="_x0000_s1101" name="Presentation" r:id="rId3" imgW="4300883" imgH="3224699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4"/>
          <p:cNvSpPr txBox="1">
            <a:spLocks noChangeArrowheads="1"/>
          </p:cNvSpPr>
          <p:nvPr/>
        </p:nvSpPr>
        <p:spPr bwMode="auto">
          <a:xfrm>
            <a:off x="1371600" y="533400"/>
            <a:ext cx="678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/>
              <a:t>Correlative conjunctions:</a:t>
            </a:r>
          </a:p>
        </p:txBody>
      </p:sp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1371600" y="13716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/>
              <a:t>Both…..and</a:t>
            </a:r>
          </a:p>
        </p:txBody>
      </p:sp>
      <p:sp>
        <p:nvSpPr>
          <p:cNvPr id="3109" name="Text Box 37"/>
          <p:cNvSpPr txBox="1">
            <a:spLocks noChangeArrowheads="1"/>
          </p:cNvSpPr>
          <p:nvPr/>
        </p:nvSpPr>
        <p:spPr bwMode="auto">
          <a:xfrm>
            <a:off x="1371600" y="22098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/>
              <a:t>Either….. or</a:t>
            </a: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1371600" y="2971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/>
              <a:t>Neither….nor (</a:t>
            </a:r>
            <a:r>
              <a:rPr lang="en-US" sz="2000"/>
              <a:t>This pair makes you sound very mature!)</a:t>
            </a:r>
          </a:p>
        </p:txBody>
      </p:sp>
    </p:spTree>
    <p:extLst>
      <p:ext uri="{BB962C8B-B14F-4D97-AF65-F5344CB8AC3E}">
        <p14:creationId xmlns="" xmlns:p14="http://schemas.microsoft.com/office/powerpoint/2010/main" val="1732421724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7" grpId="0"/>
      <p:bldP spid="3107" grpId="1"/>
      <p:bldP spid="3109" grpId="0"/>
      <p:bldP spid="3109" grpId="1"/>
      <p:bldP spid="3110" grpId="0"/>
      <p:bldP spid="31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Correlative conjunctions are always used in pairs. They join similar elements.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8600" y="1905000"/>
            <a:ext cx="838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9900FF"/>
                </a:solidFill>
              </a:rPr>
              <a:t>Both</a:t>
            </a:r>
            <a:r>
              <a:rPr lang="en-US" sz="2800"/>
              <a:t> my grandfather </a:t>
            </a:r>
            <a:r>
              <a:rPr lang="en-US" sz="2800" b="1">
                <a:solidFill>
                  <a:srgbClr val="9900FF"/>
                </a:solidFill>
              </a:rPr>
              <a:t>and</a:t>
            </a:r>
            <a:r>
              <a:rPr lang="en-US" sz="2800"/>
              <a:t> my father worked for NASA.</a:t>
            </a:r>
            <a:endParaRPr lang="en-US" sz="180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28600" y="2743200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04800" y="3124200"/>
            <a:ext cx="845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/>
              <a:t>Bring </a:t>
            </a:r>
            <a:r>
              <a:rPr lang="en-US" sz="2800" b="1">
                <a:solidFill>
                  <a:srgbClr val="9900FF"/>
                </a:solidFill>
              </a:rPr>
              <a:t>either</a:t>
            </a:r>
            <a:r>
              <a:rPr lang="en-US" sz="2800"/>
              <a:t> a salad </a:t>
            </a:r>
            <a:r>
              <a:rPr lang="en-US" sz="2800" b="1">
                <a:solidFill>
                  <a:srgbClr val="9900FF"/>
                </a:solidFill>
              </a:rPr>
              <a:t>or</a:t>
            </a:r>
            <a:r>
              <a:rPr lang="en-US" sz="2800"/>
              <a:t> Rotel dip to the star gazing party.</a:t>
            </a:r>
            <a:endParaRPr lang="en-US" sz="1800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593725" y="3465513"/>
            <a:ext cx="679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381000" y="4343400"/>
            <a:ext cx="792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81000" y="4343400"/>
            <a:ext cx="7924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9900FF"/>
                </a:solidFill>
              </a:rPr>
              <a:t>Neither</a:t>
            </a:r>
            <a:r>
              <a:rPr lang="en-US" sz="2800"/>
              <a:t> my brother </a:t>
            </a:r>
            <a:r>
              <a:rPr lang="en-US" sz="2800" b="1">
                <a:solidFill>
                  <a:srgbClr val="9900FF"/>
                </a:solidFill>
              </a:rPr>
              <a:t>nor</a:t>
            </a:r>
            <a:r>
              <a:rPr lang="en-US" sz="2800"/>
              <a:t> my sister would help me with my science homework.</a:t>
            </a:r>
          </a:p>
        </p:txBody>
      </p:sp>
    </p:spTree>
    <p:extLst>
      <p:ext uri="{BB962C8B-B14F-4D97-AF65-F5344CB8AC3E}">
        <p14:creationId xmlns="" xmlns:p14="http://schemas.microsoft.com/office/powerpoint/2010/main" val="349432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6" grpId="0"/>
      <p:bldP spid="51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 cstate="print"/>
          <a:srcRect l="36218" t="15670" r="50000" b="78151"/>
          <a:stretch/>
        </p:blipFill>
        <p:spPr bwMode="auto">
          <a:xfrm>
            <a:off x="1676400" y="228600"/>
            <a:ext cx="548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4343400" y="3810000"/>
            <a:ext cx="4267200" cy="1524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4114800"/>
            <a:ext cx="7924800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3300"/>
                </a:solidFill>
              </a:rPr>
              <a:t>SWBAT!  Students will be able to use </a:t>
            </a:r>
            <a:r>
              <a:rPr lang="en-US" sz="3600" b="1" dirty="0" smtClean="0">
                <a:solidFill>
                  <a:srgbClr val="333300"/>
                </a:solidFill>
              </a:rPr>
              <a:t>TWO correlative </a:t>
            </a:r>
            <a:r>
              <a:rPr lang="en-US" sz="3600" b="1" dirty="0">
                <a:solidFill>
                  <a:srgbClr val="333300"/>
                </a:solidFill>
              </a:rPr>
              <a:t>conjunctions in </a:t>
            </a:r>
            <a:r>
              <a:rPr lang="en-US" sz="3600" b="1" dirty="0" smtClean="0">
                <a:solidFill>
                  <a:srgbClr val="333300"/>
                </a:solidFill>
              </a:rPr>
              <a:t>writing and speaking.</a:t>
            </a:r>
            <a:endParaRPr lang="en-US" sz="3600" b="1" dirty="0">
              <a:solidFill>
                <a:srgbClr val="333300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676400" y="1371600"/>
          <a:ext cx="47244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15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81000" y="304800"/>
            <a:ext cx="8458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/>
              <a:t>Talk to your neighbor about how you would revise these sentences to include the correlating conjunctions in parentheses.  (There may be more than one correct answer.)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81000" y="2438400"/>
            <a:ext cx="838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A poor diet can make you sleepy.  Not enough exercise can make you sleepy. (Both…and)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81000" y="31242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b="1">
                <a:solidFill>
                  <a:srgbClr val="9900FF"/>
                </a:solidFill>
              </a:rPr>
              <a:t>Both</a:t>
            </a:r>
            <a:r>
              <a:rPr lang="en-US" sz="1800"/>
              <a:t> a poor diet </a:t>
            </a:r>
            <a:r>
              <a:rPr lang="en-US" sz="1800" b="1">
                <a:solidFill>
                  <a:srgbClr val="9900FF"/>
                </a:solidFill>
              </a:rPr>
              <a:t>and </a:t>
            </a:r>
            <a:r>
              <a:rPr lang="en-US" sz="1800"/>
              <a:t>not enough exercise can make you sleepy.</a:t>
            </a: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457200" y="3505200"/>
            <a:ext cx="815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57200" y="4038600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/>
              <a:t>Kayla did not want to miss P.E. class.  Shayla did not want to miss P.E. class. (neither….nor)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57200" y="4648200"/>
            <a:ext cx="822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b="1">
                <a:solidFill>
                  <a:srgbClr val="9900FF"/>
                </a:solidFill>
              </a:rPr>
              <a:t>Neither </a:t>
            </a:r>
            <a:r>
              <a:rPr lang="en-US" sz="1800"/>
              <a:t>Kayla </a:t>
            </a:r>
            <a:r>
              <a:rPr lang="en-US" sz="1800" b="1">
                <a:solidFill>
                  <a:srgbClr val="9900FF"/>
                </a:solidFill>
              </a:rPr>
              <a:t>nor </a:t>
            </a:r>
            <a:r>
              <a:rPr lang="en-US" sz="1800"/>
              <a:t>Shayla wanted to miss P.E. class.</a:t>
            </a:r>
          </a:p>
        </p:txBody>
      </p:sp>
    </p:spTree>
    <p:extLst>
      <p:ext uri="{BB962C8B-B14F-4D97-AF65-F5344CB8AC3E}">
        <p14:creationId xmlns="" xmlns:p14="http://schemas.microsoft.com/office/powerpoint/2010/main" val="42788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6155" grpId="0"/>
      <p:bldP spid="61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04800" y="609600"/>
            <a:ext cx="861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45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/>
              <a:t>Try to match the green sentence halves with the purple sentence halves.  Pay attention to the correlative conjunctions to guide you.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228600" y="1524000"/>
            <a:ext cx="4419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dirty="0">
                <a:solidFill>
                  <a:srgbClr val="006600"/>
                </a:solidFill>
              </a:rPr>
              <a:t>Both Peter </a:t>
            </a:r>
            <a:br>
              <a:rPr lang="en-US" sz="1800" dirty="0">
                <a:solidFill>
                  <a:srgbClr val="006600"/>
                </a:solidFill>
              </a:rPr>
            </a:br>
            <a:r>
              <a:rPr lang="en-US" sz="1800" dirty="0">
                <a:solidFill>
                  <a:srgbClr val="006600"/>
                </a:solidFill>
              </a:rPr>
              <a:t>Either Jack will have to work more hours </a:t>
            </a:r>
            <a:br>
              <a:rPr lang="en-US" sz="1800" dirty="0">
                <a:solidFill>
                  <a:srgbClr val="006600"/>
                </a:solidFill>
              </a:rPr>
            </a:br>
            <a:r>
              <a:rPr lang="en-US" sz="1800" dirty="0">
                <a:solidFill>
                  <a:srgbClr val="006600"/>
                </a:solidFill>
              </a:rPr>
              <a:t>That story was </a:t>
            </a:r>
            <a:br>
              <a:rPr lang="en-US" sz="1800" dirty="0">
                <a:solidFill>
                  <a:srgbClr val="006600"/>
                </a:solidFill>
              </a:rPr>
            </a:br>
            <a:r>
              <a:rPr lang="en-US" sz="1800" dirty="0">
                <a:solidFill>
                  <a:srgbClr val="006600"/>
                </a:solidFill>
              </a:rPr>
              <a:t/>
            </a:r>
            <a:br>
              <a:rPr lang="en-US" sz="1800" dirty="0">
                <a:solidFill>
                  <a:srgbClr val="006600"/>
                </a:solidFill>
              </a:rPr>
            </a:br>
            <a:r>
              <a:rPr lang="en-US" sz="1800" dirty="0">
                <a:solidFill>
                  <a:srgbClr val="006600"/>
                </a:solidFill>
              </a:rPr>
              <a:t/>
            </a:r>
            <a:br>
              <a:rPr lang="en-US" sz="1800" dirty="0">
                <a:solidFill>
                  <a:srgbClr val="006600"/>
                </a:solidFill>
              </a:rPr>
            </a:br>
            <a:r>
              <a:rPr lang="en-US" sz="1800" dirty="0">
                <a:solidFill>
                  <a:srgbClr val="006600"/>
                </a:solidFill>
              </a:rPr>
              <a:t>I would love to take 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4572000" y="1524000"/>
            <a:ext cx="4343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dirty="0">
                <a:solidFill>
                  <a:srgbClr val="6600CC"/>
                </a:solidFill>
              </a:rPr>
              <a:t>neither true nor realistic. </a:t>
            </a:r>
            <a:br>
              <a:rPr lang="en-US" sz="1800" dirty="0">
                <a:solidFill>
                  <a:srgbClr val="6600CC"/>
                </a:solidFill>
              </a:rPr>
            </a:br>
            <a:r>
              <a:rPr lang="en-US" sz="1800" dirty="0">
                <a:solidFill>
                  <a:srgbClr val="6600CC"/>
                </a:solidFill>
              </a:rPr>
              <a:t>and I are coming next week. </a:t>
            </a:r>
            <a:br>
              <a:rPr lang="en-US" sz="1800" dirty="0">
                <a:solidFill>
                  <a:srgbClr val="6600CC"/>
                </a:solidFill>
              </a:rPr>
            </a:br>
            <a:r>
              <a:rPr lang="en-US" sz="1800" dirty="0">
                <a:solidFill>
                  <a:srgbClr val="6600CC"/>
                </a:solidFill>
              </a:rPr>
              <a:t/>
            </a:r>
            <a:br>
              <a:rPr lang="en-US" sz="1800" dirty="0">
                <a:solidFill>
                  <a:srgbClr val="6600CC"/>
                </a:solidFill>
              </a:rPr>
            </a:br>
            <a:r>
              <a:rPr lang="en-US" sz="1800" dirty="0">
                <a:solidFill>
                  <a:srgbClr val="6600CC"/>
                </a:solidFill>
              </a:rPr>
              <a:t>both my laptop and my cell phone on the trip. </a:t>
            </a:r>
            <a:br>
              <a:rPr lang="en-US" sz="1800" dirty="0">
                <a:solidFill>
                  <a:srgbClr val="6600CC"/>
                </a:solidFill>
              </a:rPr>
            </a:br>
            <a:r>
              <a:rPr lang="en-US" sz="1800" dirty="0">
                <a:solidFill>
                  <a:srgbClr val="6600CC"/>
                </a:solidFill>
              </a:rPr>
              <a:t>or we will have to hire somebody new.</a:t>
            </a:r>
            <a:r>
              <a:rPr lang="en-US" sz="1800" dirty="0"/>
              <a:t> 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81000" y="51816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6600CC"/>
                </a:solidFill>
              </a:rPr>
              <a:t>Both</a:t>
            </a:r>
            <a:r>
              <a:rPr lang="en-US" sz="2400"/>
              <a:t> Peter </a:t>
            </a:r>
            <a:r>
              <a:rPr lang="en-US" sz="2400" b="1">
                <a:solidFill>
                  <a:srgbClr val="6600CC"/>
                </a:solidFill>
              </a:rPr>
              <a:t>and</a:t>
            </a:r>
            <a:r>
              <a:rPr lang="en-US" sz="2400"/>
              <a:t> I are coming next week.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534400" y="624840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 rot="265661">
            <a:off x="1603375" y="1719263"/>
            <a:ext cx="2908300" cy="207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830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33400" y="51054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/>
              <a:t>That story was </a:t>
            </a:r>
            <a:r>
              <a:rPr lang="en-US" sz="2400" b="1">
                <a:solidFill>
                  <a:srgbClr val="6600CC"/>
                </a:solidFill>
              </a:rPr>
              <a:t>neither</a:t>
            </a:r>
            <a:r>
              <a:rPr lang="en-US" sz="2400"/>
              <a:t> true </a:t>
            </a:r>
            <a:r>
              <a:rPr lang="en-US" sz="2400" b="1">
                <a:solidFill>
                  <a:srgbClr val="6600CC"/>
                </a:solidFill>
              </a:rPr>
              <a:t>nor </a:t>
            </a:r>
            <a:r>
              <a:rPr lang="en-US" sz="2400"/>
              <a:t>realistic.</a:t>
            </a: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228600" y="1524000"/>
            <a:ext cx="4419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dirty="0">
                <a:solidFill>
                  <a:srgbClr val="006600"/>
                </a:solidFill>
              </a:rPr>
              <a:t>Both Peter </a:t>
            </a:r>
            <a:br>
              <a:rPr lang="en-US" sz="1800" dirty="0">
                <a:solidFill>
                  <a:srgbClr val="006600"/>
                </a:solidFill>
              </a:rPr>
            </a:br>
            <a:r>
              <a:rPr lang="en-US" sz="1800" dirty="0">
                <a:solidFill>
                  <a:srgbClr val="006600"/>
                </a:solidFill>
              </a:rPr>
              <a:t>Either Jack will have to work more hours </a:t>
            </a:r>
            <a:br>
              <a:rPr lang="en-US" sz="1800" dirty="0">
                <a:solidFill>
                  <a:srgbClr val="006600"/>
                </a:solidFill>
              </a:rPr>
            </a:br>
            <a:r>
              <a:rPr lang="en-US" sz="1800" dirty="0">
                <a:solidFill>
                  <a:srgbClr val="006600"/>
                </a:solidFill>
              </a:rPr>
              <a:t>That story was </a:t>
            </a:r>
            <a:br>
              <a:rPr lang="en-US" sz="1800" dirty="0">
                <a:solidFill>
                  <a:srgbClr val="006600"/>
                </a:solidFill>
              </a:rPr>
            </a:br>
            <a:r>
              <a:rPr lang="en-US" sz="1800" dirty="0">
                <a:solidFill>
                  <a:srgbClr val="006600"/>
                </a:solidFill>
              </a:rPr>
              <a:t/>
            </a:r>
            <a:br>
              <a:rPr lang="en-US" sz="1800" dirty="0">
                <a:solidFill>
                  <a:srgbClr val="006600"/>
                </a:solidFill>
              </a:rPr>
            </a:br>
            <a:r>
              <a:rPr lang="en-US" sz="1800" dirty="0">
                <a:solidFill>
                  <a:srgbClr val="006600"/>
                </a:solidFill>
              </a:rPr>
              <a:t/>
            </a:r>
            <a:br>
              <a:rPr lang="en-US" sz="1800" dirty="0">
                <a:solidFill>
                  <a:srgbClr val="006600"/>
                </a:solidFill>
              </a:rPr>
            </a:br>
            <a:r>
              <a:rPr lang="en-US" sz="1800" dirty="0">
                <a:solidFill>
                  <a:srgbClr val="006600"/>
                </a:solidFill>
              </a:rPr>
              <a:t>I would love to take </a:t>
            </a: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4572000" y="1524000"/>
            <a:ext cx="4343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dirty="0">
                <a:solidFill>
                  <a:srgbClr val="6600CC"/>
                </a:solidFill>
              </a:rPr>
              <a:t>neither true nor realistic. </a:t>
            </a:r>
            <a:br>
              <a:rPr lang="en-US" sz="1800" dirty="0">
                <a:solidFill>
                  <a:srgbClr val="6600CC"/>
                </a:solidFill>
              </a:rPr>
            </a:br>
            <a:r>
              <a:rPr lang="en-US" sz="1800" dirty="0">
                <a:solidFill>
                  <a:srgbClr val="6600CC"/>
                </a:solidFill>
              </a:rPr>
              <a:t>and I are coming next week. </a:t>
            </a:r>
            <a:br>
              <a:rPr lang="en-US" sz="1800" dirty="0">
                <a:solidFill>
                  <a:srgbClr val="6600CC"/>
                </a:solidFill>
              </a:rPr>
            </a:br>
            <a:r>
              <a:rPr lang="en-US" sz="1800" dirty="0">
                <a:solidFill>
                  <a:srgbClr val="6600CC"/>
                </a:solidFill>
              </a:rPr>
              <a:t/>
            </a:r>
            <a:br>
              <a:rPr lang="en-US" sz="1800" dirty="0">
                <a:solidFill>
                  <a:srgbClr val="6600CC"/>
                </a:solidFill>
              </a:rPr>
            </a:br>
            <a:r>
              <a:rPr lang="en-US" sz="1800" dirty="0">
                <a:solidFill>
                  <a:srgbClr val="6600CC"/>
                </a:solidFill>
              </a:rPr>
              <a:t>both my laptop and my cell phone on the trip. </a:t>
            </a:r>
            <a:br>
              <a:rPr lang="en-US" sz="1800" dirty="0">
                <a:solidFill>
                  <a:srgbClr val="6600CC"/>
                </a:solidFill>
              </a:rPr>
            </a:br>
            <a:r>
              <a:rPr lang="en-US" sz="1800" dirty="0">
                <a:solidFill>
                  <a:srgbClr val="6600CC"/>
                </a:solidFill>
              </a:rPr>
              <a:t>or we will have to hire somebody new.</a:t>
            </a:r>
            <a:r>
              <a:rPr lang="en-US" sz="1800" dirty="0"/>
              <a:t> </a:t>
            </a:r>
          </a:p>
        </p:txBody>
      </p:sp>
      <p:sp>
        <p:nvSpPr>
          <p:cNvPr id="8" name="Right Arrow 7"/>
          <p:cNvSpPr/>
          <p:nvPr/>
        </p:nvSpPr>
        <p:spPr>
          <a:xfrm rot="20978144">
            <a:off x="1966913" y="1912938"/>
            <a:ext cx="2640012" cy="139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246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81000" y="5029200"/>
            <a:ext cx="838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dirty="0"/>
              <a:t>I would love to take </a:t>
            </a:r>
            <a:r>
              <a:rPr lang="en-US" sz="2400" dirty="0">
                <a:solidFill>
                  <a:srgbClr val="6600CC"/>
                </a:solidFill>
              </a:rPr>
              <a:t>both</a:t>
            </a:r>
            <a:r>
              <a:rPr lang="en-US" sz="2400" dirty="0"/>
              <a:t> my laptop </a:t>
            </a:r>
            <a:r>
              <a:rPr lang="en-US" sz="2400" dirty="0">
                <a:solidFill>
                  <a:srgbClr val="6600CC"/>
                </a:solidFill>
              </a:rPr>
              <a:t>and</a:t>
            </a:r>
            <a:r>
              <a:rPr lang="en-US" sz="2400" dirty="0"/>
              <a:t> my cell phone on the trip.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228600" y="1524000"/>
            <a:ext cx="441960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dirty="0">
                <a:solidFill>
                  <a:srgbClr val="006600"/>
                </a:solidFill>
              </a:rPr>
              <a:t>Both Peter </a:t>
            </a:r>
            <a:br>
              <a:rPr lang="en-US" sz="1800" dirty="0">
                <a:solidFill>
                  <a:srgbClr val="006600"/>
                </a:solidFill>
              </a:rPr>
            </a:br>
            <a:r>
              <a:rPr lang="en-US" sz="1800" dirty="0">
                <a:solidFill>
                  <a:srgbClr val="006600"/>
                </a:solidFill>
              </a:rPr>
              <a:t>Either Jack will have to work more hours </a:t>
            </a:r>
            <a:br>
              <a:rPr lang="en-US" sz="1800" dirty="0">
                <a:solidFill>
                  <a:srgbClr val="006600"/>
                </a:solidFill>
              </a:rPr>
            </a:br>
            <a:r>
              <a:rPr lang="en-US" sz="1800" dirty="0">
                <a:solidFill>
                  <a:srgbClr val="006600"/>
                </a:solidFill>
              </a:rPr>
              <a:t>That story was </a:t>
            </a:r>
            <a:br>
              <a:rPr lang="en-US" sz="1800" dirty="0">
                <a:solidFill>
                  <a:srgbClr val="006600"/>
                </a:solidFill>
              </a:rPr>
            </a:br>
            <a:endParaRPr lang="en-US" sz="1800" dirty="0" smtClean="0">
              <a:solidFill>
                <a:srgbClr val="0066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dirty="0">
                <a:solidFill>
                  <a:srgbClr val="006600"/>
                </a:solidFill>
              </a:rPr>
              <a:t/>
            </a:r>
            <a:br>
              <a:rPr lang="en-US" sz="1800" dirty="0">
                <a:solidFill>
                  <a:srgbClr val="006600"/>
                </a:solidFill>
              </a:rPr>
            </a:br>
            <a:r>
              <a:rPr lang="en-US" sz="1800" dirty="0">
                <a:solidFill>
                  <a:srgbClr val="006600"/>
                </a:solidFill>
              </a:rPr>
              <a:t>I would love to take </a:t>
            </a: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4572000" y="1524000"/>
            <a:ext cx="4343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dirty="0">
                <a:solidFill>
                  <a:srgbClr val="6600CC"/>
                </a:solidFill>
              </a:rPr>
              <a:t>neither true nor realistic. </a:t>
            </a:r>
            <a:br>
              <a:rPr lang="en-US" sz="1800" dirty="0">
                <a:solidFill>
                  <a:srgbClr val="6600CC"/>
                </a:solidFill>
              </a:rPr>
            </a:br>
            <a:r>
              <a:rPr lang="en-US" sz="1800" dirty="0">
                <a:solidFill>
                  <a:srgbClr val="6600CC"/>
                </a:solidFill>
              </a:rPr>
              <a:t>and I are coming next week. </a:t>
            </a:r>
            <a:br>
              <a:rPr lang="en-US" sz="1800" dirty="0">
                <a:solidFill>
                  <a:srgbClr val="6600CC"/>
                </a:solidFill>
              </a:rPr>
            </a:br>
            <a:r>
              <a:rPr lang="en-US" sz="1800" dirty="0">
                <a:solidFill>
                  <a:srgbClr val="6600CC"/>
                </a:solidFill>
              </a:rPr>
              <a:t/>
            </a:r>
            <a:br>
              <a:rPr lang="en-US" sz="1800" dirty="0">
                <a:solidFill>
                  <a:srgbClr val="6600CC"/>
                </a:solidFill>
              </a:rPr>
            </a:br>
            <a:r>
              <a:rPr lang="en-US" sz="1800" dirty="0">
                <a:solidFill>
                  <a:srgbClr val="6600CC"/>
                </a:solidFill>
              </a:rPr>
              <a:t>both my laptop and my cell phone on the trip. </a:t>
            </a:r>
            <a:br>
              <a:rPr lang="en-US" sz="1800" dirty="0">
                <a:solidFill>
                  <a:srgbClr val="6600CC"/>
                </a:solidFill>
              </a:rPr>
            </a:br>
            <a:r>
              <a:rPr lang="en-US" sz="1800" dirty="0">
                <a:solidFill>
                  <a:srgbClr val="6600CC"/>
                </a:solidFill>
              </a:rPr>
              <a:t>or we will have to hire somebody new.</a:t>
            </a:r>
            <a:r>
              <a:rPr lang="en-US" sz="1800" dirty="0"/>
              <a:t> </a:t>
            </a:r>
          </a:p>
        </p:txBody>
      </p:sp>
      <p:sp>
        <p:nvSpPr>
          <p:cNvPr id="8" name="Right Arrow 7"/>
          <p:cNvSpPr/>
          <p:nvPr/>
        </p:nvSpPr>
        <p:spPr>
          <a:xfrm rot="20622236">
            <a:off x="2400300" y="2824163"/>
            <a:ext cx="2211388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381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534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/>
              <a:t>Answer these questions using a pair of correlative conjunctions. (</a:t>
            </a:r>
            <a:r>
              <a:rPr lang="en-US" sz="2400" b="1">
                <a:solidFill>
                  <a:srgbClr val="6600CC"/>
                </a:solidFill>
              </a:rPr>
              <a:t>both ... and, either ... or,  neither ... nor</a:t>
            </a:r>
            <a:r>
              <a:rPr lang="en-US" sz="2400"/>
              <a:t>) You can talk with a partner about your answer.  Is there more than one way to answer these questions?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04800" y="1828800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04800" y="2286000"/>
            <a:ext cx="807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/>
              <a:t>You like tennis. Do you like golf? </a:t>
            </a:r>
          </a:p>
        </p:txBody>
      </p:sp>
      <p:sp>
        <p:nvSpPr>
          <p:cNvPr id="2" name="Rectangle 1"/>
          <p:cNvSpPr/>
          <p:nvPr/>
        </p:nvSpPr>
        <p:spPr>
          <a:xfrm rot="20591453">
            <a:off x="937306" y="3719187"/>
            <a:ext cx="681218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cademy Engraved LET" pitchFamily="2" charset="0"/>
              </a:rPr>
              <a:t>Do you like both tennis and golf</a:t>
            </a: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54335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Lesson.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Beginning. What do I know about conjunctions?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Middle. Correlative conjunctions and how they can improve my writing and speaking!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dirty="0" smtClean="0"/>
              <a:t>Conclusion: Review correlative conjunctions. Using newly learned correlative conjunctions, write an opinion paragraph using two correlative conjunctions.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04800" y="685800"/>
            <a:ext cx="83058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dirty="0" smtClean="0">
                <a:latin typeface="Kristen ITC" panose="03050502040202030202" pitchFamily="66" charset="0"/>
              </a:rPr>
              <a:t>#3. To </a:t>
            </a:r>
            <a:r>
              <a:rPr lang="en-US" sz="4000" dirty="0">
                <a:latin typeface="Kristen ITC" panose="03050502040202030202" pitchFamily="66" charset="0"/>
              </a:rPr>
              <a:t>improve your sentence fluency and make your writing sound  more mature, use correlative conjunctions!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dirty="0">
                <a:latin typeface="Century Gothic" panose="020B0502020202020204" pitchFamily="34" charset="0"/>
              </a:rPr>
              <a:t>They come in pairs. </a:t>
            </a:r>
            <a:br>
              <a:rPr lang="en-US" sz="4000" dirty="0">
                <a:latin typeface="Century Gothic" panose="020B0502020202020204" pitchFamily="34" charset="0"/>
              </a:rPr>
            </a:br>
            <a:r>
              <a:rPr lang="en-US" sz="4000" dirty="0">
                <a:latin typeface="Century Gothic" panose="020B0502020202020204" pitchFamily="34" charset="0"/>
              </a:rPr>
              <a:t>They are </a:t>
            </a:r>
            <a:r>
              <a:rPr lang="en-US" sz="4000" b="1" dirty="0">
                <a:solidFill>
                  <a:srgbClr val="6600CC"/>
                </a:solidFill>
                <a:latin typeface="Century Gothic" panose="020B0502020202020204" pitchFamily="34" charset="0"/>
              </a:rPr>
              <a:t>both </a:t>
            </a:r>
            <a:r>
              <a:rPr lang="en-US" sz="4000" dirty="0">
                <a:latin typeface="Century Gothic" panose="020B0502020202020204" pitchFamily="34" charset="0"/>
              </a:rPr>
              <a:t>helpful </a:t>
            </a:r>
            <a:r>
              <a:rPr lang="en-US" sz="4000" b="1" dirty="0">
                <a:solidFill>
                  <a:srgbClr val="6600CC"/>
                </a:solidFill>
                <a:latin typeface="Century Gothic" panose="020B0502020202020204" pitchFamily="34" charset="0"/>
              </a:rPr>
              <a:t>and</a:t>
            </a:r>
            <a:r>
              <a:rPr lang="en-US" sz="4000" dirty="0">
                <a:latin typeface="Century Gothic" panose="020B0502020202020204" pitchFamily="34" charset="0"/>
              </a:rPr>
              <a:t> fun!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0"/>
            <a:ext cx="8267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Kristen ITC" panose="03050502040202030202" pitchFamily="66" charset="0"/>
              </a:rPr>
              <a:t>Review your index card!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04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1687"/>
            <a:ext cx="8839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Answer the prompt  below. On your worksheet, write a one paragraph opinion to the prompt question.  </a:t>
            </a:r>
            <a:r>
              <a:rPr lang="en-US" dirty="0" smtClean="0"/>
              <a:t>Formulate and create a paragraph using </a:t>
            </a:r>
            <a:r>
              <a:rPr lang="en-US" dirty="0"/>
              <a:t>at least two different correlative conjunctions.  Use the </a:t>
            </a:r>
            <a:r>
              <a:rPr lang="en-US" dirty="0" smtClean="0"/>
              <a:t>correlative conjunction word </a:t>
            </a:r>
            <a:r>
              <a:rPr lang="en-US" dirty="0"/>
              <a:t>bank.</a:t>
            </a:r>
          </a:p>
          <a:p>
            <a:endParaRPr lang="en-US" dirty="0"/>
          </a:p>
          <a:p>
            <a:r>
              <a:rPr lang="en-US" sz="3600" i="1" dirty="0"/>
              <a:t>#4. What are your favorite foods, and why?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 rot="20491690">
            <a:off x="-71765" y="3373181"/>
            <a:ext cx="5435365" cy="255454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rgbClr val="FFFF00"/>
                </a:solidFill>
                <a:effectLst/>
              </a:rPr>
              <a:t>EXIT TICKET: Your one paragraph opinion paper worksheet.</a:t>
            </a:r>
            <a:endParaRPr lang="en-US" sz="4000" b="1" cap="none" spc="0" dirty="0">
              <a:ln/>
              <a:solidFill>
                <a:srgbClr val="FFFF00"/>
              </a:solidFill>
              <a:effectLst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44782" t="22472" r="41342" b="51685"/>
          <a:stretch>
            <a:fillRect/>
          </a:stretch>
        </p:blipFill>
        <p:spPr bwMode="auto">
          <a:xfrm>
            <a:off x="5445754" y="3604260"/>
            <a:ext cx="3429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096000" y="5193030"/>
            <a:ext cx="1981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57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https://www.youtube.com/watch?v=YrOm_azYZo0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981200"/>
            <a:ext cx="8153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chrome-extension://</a:t>
            </a:r>
            <a:r>
              <a:rPr lang="en-US" dirty="0" err="1" smtClean="0"/>
              <a:t>gbkeegbaiigmenfmjfclcdgdpimamgkj</a:t>
            </a:r>
            <a:r>
              <a:rPr lang="en-US" dirty="0" smtClean="0"/>
              <a:t>/views/app.html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1"/>
            <a:ext cx="8610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LEARNING OBJECTIVES:  </a:t>
            </a:r>
            <a:r>
              <a:rPr lang="en-US" sz="2400" i="1" dirty="0" smtClean="0"/>
              <a:t>Common Core Language</a:t>
            </a:r>
          </a:p>
          <a:p>
            <a:endParaRPr lang="en-US" sz="2400" dirty="0"/>
          </a:p>
          <a:p>
            <a:pPr algn="ctr"/>
            <a:r>
              <a:rPr lang="en-US" sz="2400" dirty="0" smtClean="0">
                <a:latin typeface="Arial Black" pitchFamily="34" charset="0"/>
              </a:rPr>
              <a:t>Demonstrate command of the conventions of standard English grammar and usage when writing and speaking.</a:t>
            </a:r>
          </a:p>
          <a:p>
            <a:pPr algn="ctr"/>
            <a:endParaRPr lang="en-US" sz="2400" dirty="0" smtClean="0">
              <a:latin typeface="Arial Black" pitchFamily="34" charset="0"/>
            </a:endParaRPr>
          </a:p>
          <a:p>
            <a:pPr algn="ctr"/>
            <a:r>
              <a:rPr lang="en-US" sz="2400" dirty="0" smtClean="0">
                <a:latin typeface="Arial Black" pitchFamily="34" charset="0"/>
              </a:rPr>
              <a:t>e. Use correlative conjunctions (e.g., </a:t>
            </a:r>
            <a:r>
              <a:rPr lang="en-US" sz="4000" dirty="0" smtClean="0">
                <a:solidFill>
                  <a:srgbClr val="C00000"/>
                </a:solidFill>
                <a:latin typeface="Arial Black" pitchFamily="34" charset="0"/>
              </a:rPr>
              <a:t>either/or, neither/nor, both/and</a:t>
            </a:r>
            <a:r>
              <a:rPr lang="en-US" sz="2400" dirty="0" smtClean="0">
                <a:latin typeface="Arial Black" pitchFamily="34" charset="0"/>
              </a:rPr>
              <a:t>).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endParaRPr lang="en-US" dirty="0" smtClean="0"/>
          </a:p>
          <a:p>
            <a:pPr algn="ctr"/>
            <a:r>
              <a:rPr lang="en-US" sz="4400" dirty="0" smtClean="0">
                <a:solidFill>
                  <a:srgbClr val="00B050"/>
                </a:solidFill>
              </a:rPr>
              <a:t>SWBAT!  Students will be able to use TWO correlative conjunctions in writing and speaking. </a:t>
            </a:r>
            <a:endParaRPr lang="en-US" sz="44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9154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Your Turn! DIRECTIONS</a:t>
            </a:r>
            <a:r>
              <a:rPr lang="en-US" sz="4400" dirty="0" smtClean="0"/>
              <a:t>.</a:t>
            </a:r>
          </a:p>
          <a:p>
            <a:endParaRPr lang="en-US" sz="1200" dirty="0" smtClean="0"/>
          </a:p>
          <a:p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US" sz="5400" dirty="0"/>
              <a:t>. Write down on your index card what you </a:t>
            </a:r>
            <a:r>
              <a:rPr lang="en-US" sz="5400" dirty="0" smtClean="0"/>
              <a:t>know about conjunctions. </a:t>
            </a:r>
          </a:p>
          <a:p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5400" dirty="0" smtClean="0"/>
              <a:t>. Can you define </a:t>
            </a:r>
            <a:r>
              <a:rPr lang="en-US" sz="5400" dirty="0"/>
              <a:t>c</a:t>
            </a:r>
            <a:r>
              <a:rPr lang="en-US" sz="5400" dirty="0" smtClean="0"/>
              <a:t>orrelative?  Try to define the term: CORRELATIVE.</a:t>
            </a:r>
            <a:endParaRPr lang="en-US" sz="5400" dirty="0"/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362200" y="6019800"/>
            <a:ext cx="43192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Hint: conjunction junction, </a:t>
            </a:r>
          </a:p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what’s your function?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85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Correlative Conjunctions….. </a:t>
            </a:r>
            <a:b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What are correlative conjunctions?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752600"/>
            <a:ext cx="845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As suggested by their name, correlative </a:t>
            </a:r>
            <a:r>
              <a:rPr lang="en-US" sz="3600" b="1" dirty="0" smtClean="0">
                <a:hlinkClick r:id="rId2" tooltip="Conjunctions"/>
              </a:rPr>
              <a:t>conjunctions</a:t>
            </a:r>
            <a:r>
              <a:rPr lang="en-US" sz="3600" dirty="0" smtClean="0"/>
              <a:t> correlate, </a:t>
            </a:r>
            <a:r>
              <a:rPr lang="en-US" sz="3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working in pairs to join phrases or words that carry equal importance within a sentence</a:t>
            </a:r>
            <a:r>
              <a:rPr lang="en-US" sz="3600" dirty="0" smtClean="0"/>
              <a:t>. </a:t>
            </a:r>
          </a:p>
          <a:p>
            <a:endParaRPr lang="en-US" sz="36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Curved Left Arrow 2"/>
          <p:cNvSpPr/>
          <p:nvPr/>
        </p:nvSpPr>
        <p:spPr>
          <a:xfrm rot="1405548" flipV="1">
            <a:off x="6764538" y="3948057"/>
            <a:ext cx="2286000" cy="25610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" y="274638"/>
            <a:ext cx="6858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4820" y="4799588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Black" panose="020B0A04020102020204" pitchFamily="34" charset="0"/>
              </a:rPr>
              <a:t> #2. </a:t>
            </a:r>
            <a:r>
              <a:rPr lang="en-US" sz="3200" dirty="0" smtClean="0">
                <a:latin typeface="Arial Black" panose="020B0A04020102020204" pitchFamily="34" charset="0"/>
              </a:rPr>
              <a:t>What </a:t>
            </a:r>
            <a:r>
              <a:rPr lang="en-US" sz="3200" dirty="0">
                <a:latin typeface="Arial Black" panose="020B0A04020102020204" pitchFamily="34" charset="0"/>
              </a:rPr>
              <a:t>does correlate mean?  </a:t>
            </a:r>
          </a:p>
          <a:p>
            <a:r>
              <a:rPr lang="en-US" sz="3200" i="1" dirty="0">
                <a:latin typeface="Arial Black" panose="020B0A04020102020204" pitchFamily="34" charset="0"/>
              </a:rPr>
              <a:t>Hint: Do you see the </a:t>
            </a:r>
            <a:r>
              <a:rPr lang="en-US" sz="3200" i="1" dirty="0" smtClean="0">
                <a:latin typeface="Arial Black" panose="020B0A04020102020204" pitchFamily="34" charset="0"/>
              </a:rPr>
              <a:t>prefix of </a:t>
            </a:r>
            <a:r>
              <a:rPr lang="en-US" sz="3200" i="1" dirty="0">
                <a:latin typeface="Arial Black" panose="020B0A04020102020204" pitchFamily="34" charset="0"/>
              </a:rPr>
              <a:t>the word correlative</a:t>
            </a:r>
            <a:r>
              <a:rPr lang="en-US" sz="3200" i="1" dirty="0" smtClean="0">
                <a:latin typeface="Arial Black" panose="020B0A04020102020204" pitchFamily="34" charset="0"/>
              </a:rPr>
              <a:t>?  </a:t>
            </a:r>
            <a:endParaRPr lang="en-US" sz="3200" i="1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6099581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Bauhaus 93" panose="04030905020B02020C02" pitchFamily="82" charset="0"/>
              </a:rPr>
              <a:t>Co = two</a:t>
            </a:r>
            <a:endParaRPr lang="en-US" sz="4800" dirty="0">
              <a:latin typeface="Bauhaus 93" panose="04030905020B02020C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417320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Today’s class Language objective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: Demonstrate command of the conventions of standard English grammar and usage when writing and speaking.</a:t>
            </a:r>
            <a:br>
              <a:rPr lang="en-US" sz="2000" dirty="0" smtClean="0">
                <a:latin typeface="Aharoni" pitchFamily="2" charset="-79"/>
                <a:cs typeface="Aharoni" pitchFamily="2" charset="-79"/>
              </a:rPr>
            </a:br>
            <a:r>
              <a:rPr lang="en-US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SWBAT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: Use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correlative conjunctions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(e.g., either/or, neither/nor, both/and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).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209800"/>
            <a:ext cx="9144000" cy="3581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/>
              <a:t>Reminder… As suggested by their name, </a:t>
            </a:r>
            <a:r>
              <a:rPr lang="en-US" sz="4400" b="1" u="sng" dirty="0" smtClean="0">
                <a:solidFill>
                  <a:schemeClr val="accent1">
                    <a:lumMod val="75000"/>
                  </a:schemeClr>
                </a:solidFill>
              </a:rPr>
              <a:t>correlative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4400" b="1" dirty="0" smtClean="0">
                <a:hlinkClick r:id="rId2" tooltip="Conjunctions"/>
              </a:rPr>
              <a:t>conjunctions</a:t>
            </a:r>
            <a:r>
              <a:rPr lang="en-US" sz="4400" dirty="0" smtClean="0"/>
              <a:t> 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correlate</a:t>
            </a:r>
            <a:r>
              <a:rPr lang="en-US" sz="4400" dirty="0" smtClean="0"/>
              <a:t>, </a:t>
            </a:r>
            <a:r>
              <a:rPr lang="en-US" sz="4400" dirty="0" smtClean="0">
                <a:solidFill>
                  <a:srgbClr val="FF0000"/>
                </a:solidFill>
              </a:rPr>
              <a:t>working in pairs</a:t>
            </a:r>
            <a:r>
              <a:rPr lang="en-US" sz="4400" dirty="0" smtClean="0"/>
              <a:t> </a:t>
            </a:r>
          </a:p>
          <a:p>
            <a:pPr marL="0" indent="0">
              <a:buNone/>
            </a:pPr>
            <a:r>
              <a:rPr lang="en-US" sz="4400" dirty="0" smtClean="0"/>
              <a:t>to join phrases or words that carry equal importance within a sentence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5" name="Smiley Face 4"/>
          <p:cNvSpPr/>
          <p:nvPr/>
        </p:nvSpPr>
        <p:spPr>
          <a:xfrm>
            <a:off x="152400" y="1600200"/>
            <a:ext cx="304800" cy="3048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457200" y="1600200"/>
            <a:ext cx="304800" cy="3048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762000" y="1607820"/>
            <a:ext cx="304800" cy="3048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1066800" y="1607820"/>
            <a:ext cx="304800" cy="3048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1402080" y="1615440"/>
            <a:ext cx="304800" cy="3048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1706880" y="1615440"/>
            <a:ext cx="304800" cy="3048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2011680" y="1623060"/>
            <a:ext cx="304800" cy="3048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2316480" y="1623060"/>
            <a:ext cx="304800" cy="3048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2636520" y="1649730"/>
            <a:ext cx="304800" cy="3048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2941320" y="1649730"/>
            <a:ext cx="304800" cy="3048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3246120" y="1657350"/>
            <a:ext cx="304800" cy="3048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3550920" y="1657350"/>
            <a:ext cx="304800" cy="3048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3886200" y="1664970"/>
            <a:ext cx="304800" cy="3048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/>
          <p:cNvSpPr/>
          <p:nvPr/>
        </p:nvSpPr>
        <p:spPr>
          <a:xfrm>
            <a:off x="4191000" y="1664970"/>
            <a:ext cx="304800" cy="3048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4495800" y="1672590"/>
            <a:ext cx="304800" cy="3048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4800600" y="1672590"/>
            <a:ext cx="304800" cy="3048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/>
          <p:cNvSpPr/>
          <p:nvPr/>
        </p:nvSpPr>
        <p:spPr>
          <a:xfrm>
            <a:off x="5120640" y="1649730"/>
            <a:ext cx="304800" cy="3048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/>
          <p:cNvSpPr/>
          <p:nvPr/>
        </p:nvSpPr>
        <p:spPr>
          <a:xfrm>
            <a:off x="5425440" y="1649730"/>
            <a:ext cx="304800" cy="3048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/>
          <p:cNvSpPr/>
          <p:nvPr/>
        </p:nvSpPr>
        <p:spPr>
          <a:xfrm>
            <a:off x="5730240" y="1657350"/>
            <a:ext cx="304800" cy="3048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iley Face 23"/>
          <p:cNvSpPr/>
          <p:nvPr/>
        </p:nvSpPr>
        <p:spPr>
          <a:xfrm>
            <a:off x="6035040" y="1657350"/>
            <a:ext cx="304800" cy="3048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iley Face 24"/>
          <p:cNvSpPr/>
          <p:nvPr/>
        </p:nvSpPr>
        <p:spPr>
          <a:xfrm>
            <a:off x="6370320" y="1664970"/>
            <a:ext cx="304800" cy="3048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/>
          <p:cNvSpPr/>
          <p:nvPr/>
        </p:nvSpPr>
        <p:spPr>
          <a:xfrm>
            <a:off x="6675120" y="1664970"/>
            <a:ext cx="304800" cy="3048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iley Face 26"/>
          <p:cNvSpPr/>
          <p:nvPr/>
        </p:nvSpPr>
        <p:spPr>
          <a:xfrm>
            <a:off x="6979920" y="1672590"/>
            <a:ext cx="304800" cy="3048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iley Face 27"/>
          <p:cNvSpPr/>
          <p:nvPr/>
        </p:nvSpPr>
        <p:spPr>
          <a:xfrm>
            <a:off x="7284720" y="1672590"/>
            <a:ext cx="304800" cy="3048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iley Face 28"/>
          <p:cNvSpPr/>
          <p:nvPr/>
        </p:nvSpPr>
        <p:spPr>
          <a:xfrm>
            <a:off x="7589520" y="1672590"/>
            <a:ext cx="304800" cy="3048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iley Face 29"/>
          <p:cNvSpPr/>
          <p:nvPr/>
        </p:nvSpPr>
        <p:spPr>
          <a:xfrm>
            <a:off x="7894320" y="1680210"/>
            <a:ext cx="304800" cy="3048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iley Face 30"/>
          <p:cNvSpPr/>
          <p:nvPr/>
        </p:nvSpPr>
        <p:spPr>
          <a:xfrm>
            <a:off x="8199120" y="1680210"/>
            <a:ext cx="304800" cy="3048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245352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>
                <a:solidFill>
                  <a:schemeClr val="bg2">
                    <a:lumMod val="10000"/>
                  </a:schemeClr>
                </a:solidFill>
              </a:rPr>
              <a:t>Like many of the most interesting 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parts of speech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correlative conjunctions 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</a:rPr>
              <a:t>are fun to use. At the same time, there are some important rules to remember for using them 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</a:rPr>
              <a:t>correctly.</a:t>
            </a:r>
            <a:endParaRPr lang="en-US" sz="48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14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001000" cy="525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cap="none" dirty="0" smtClean="0">
                <a:latin typeface="Arial Black" pitchFamily="34" charset="0"/>
                <a:cs typeface="Aharoni" pitchFamily="2" charset="-79"/>
              </a:rPr>
              <a:t>1. We will have _________ steak _____ pizza.  Which do you prefer?</a:t>
            </a:r>
            <a:br>
              <a:rPr lang="en-US" b="1" cap="none" dirty="0" smtClean="0">
                <a:latin typeface="Arial Black" pitchFamily="34" charset="0"/>
                <a:cs typeface="Aharoni" pitchFamily="2" charset="-79"/>
              </a:rPr>
            </a:br>
            <a:r>
              <a:rPr lang="en-US" b="1" cap="none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en-US" b="1" cap="none" dirty="0" smtClean="0">
                <a:latin typeface="Arial Black" pitchFamily="34" charset="0"/>
                <a:cs typeface="Aharoni" pitchFamily="2" charset="-79"/>
              </a:rPr>
            </a:br>
            <a:r>
              <a:rPr lang="en-US" b="1" cap="none" dirty="0" smtClean="0">
                <a:latin typeface="Arial Black" pitchFamily="34" charset="0"/>
                <a:cs typeface="Aharoni" pitchFamily="2" charset="-79"/>
              </a:rPr>
              <a:t> 2._________ Danny _____ Doug will be at the party.  They sent back the “Yes” RSVP.</a:t>
            </a:r>
            <a:br>
              <a:rPr lang="en-US" b="1" cap="none" dirty="0" smtClean="0">
                <a:latin typeface="Arial Black" pitchFamily="34" charset="0"/>
                <a:cs typeface="Aharoni" pitchFamily="2" charset="-79"/>
              </a:rPr>
            </a:br>
            <a:r>
              <a:rPr lang="en-US" b="1" cap="none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en-US" b="1" cap="none" dirty="0" smtClean="0">
                <a:latin typeface="Arial Black" pitchFamily="34" charset="0"/>
                <a:cs typeface="Aharoni" pitchFamily="2" charset="-79"/>
              </a:rPr>
            </a:br>
            <a:r>
              <a:rPr lang="en-US" b="1" cap="none" dirty="0" smtClean="0">
                <a:latin typeface="Arial Black" pitchFamily="34" charset="0"/>
                <a:cs typeface="Aharoni" pitchFamily="2" charset="-79"/>
              </a:rPr>
              <a:t>3. I will _____________ help you _____ clean up my room.  I am staying right here on the couch.</a:t>
            </a:r>
            <a:endParaRPr lang="en-US" cap="none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2286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ither		</a:t>
            </a:r>
            <a:r>
              <a:rPr lang="en-US" sz="2800" dirty="0" smtClean="0"/>
              <a:t>	or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35814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Both		</a:t>
            </a:r>
            <a:r>
              <a:rPr lang="en-US" sz="2800" dirty="0"/>
              <a:t> 	</a:t>
            </a:r>
            <a:r>
              <a:rPr lang="en-US" sz="2800" dirty="0" smtClean="0"/>
              <a:t>and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5105400"/>
            <a:ext cx="4491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neither			nor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5715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Practice: </a:t>
            </a:r>
            <a:r>
              <a:rPr lang="en-US" sz="2800" dirty="0" smtClean="0"/>
              <a:t>Please fill the spaces on your worksheet.  Evaluate and write the correct correlative conjunctions from the illustration. </a:t>
            </a:r>
            <a:endParaRPr lang="en-US" sz="28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4724400" y="0"/>
          <a:ext cx="41910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429000"/>
            <a:ext cx="6477000" cy="3124200"/>
          </a:xfrm>
        </p:spPr>
        <p:txBody>
          <a:bodyPr>
            <a:noAutofit/>
          </a:bodyPr>
          <a:lstStyle/>
          <a:p>
            <a:r>
              <a:rPr lang="en-US" sz="5400" dirty="0"/>
              <a:t>3</a:t>
            </a:r>
            <a:r>
              <a:rPr lang="en-US" sz="5400" dirty="0" smtClean="0"/>
              <a:t>. Write </a:t>
            </a:r>
            <a:r>
              <a:rPr lang="en-US" sz="5400" dirty="0"/>
              <a:t>down what can a correlative conjunction can do for me and my writing?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1200" y="19050"/>
            <a:ext cx="723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3">
                    <a:lumMod val="50000"/>
                  </a:schemeClr>
                </a:solidFill>
              </a:rPr>
              <a:t>Your Turn! </a:t>
            </a:r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</a:rPr>
              <a:t>DIRECTIONS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27357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3919</TotalTime>
  <Words>786</Words>
  <Application>Microsoft Office PowerPoint</Application>
  <PresentationFormat>On-screen Show (4:3)</PresentationFormat>
  <Paragraphs>99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Oriel</vt:lpstr>
      <vt:lpstr>Presentation</vt:lpstr>
      <vt:lpstr>Welcome  to Language Arts/Writing</vt:lpstr>
      <vt:lpstr>Today’s Lesson.</vt:lpstr>
      <vt:lpstr>Slide 3</vt:lpstr>
      <vt:lpstr>Slide 4</vt:lpstr>
      <vt:lpstr>Correlative Conjunctions…..   What are correlative conjunctions?</vt:lpstr>
      <vt:lpstr>Today’s class Language objective: Demonstrate command of the conventions of standard English grammar and usage when writing and speaking. SWBAT: Use correlative conjunctions (e.g., either/or, neither/nor, both/and).</vt:lpstr>
      <vt:lpstr>Slide 7</vt:lpstr>
      <vt:lpstr>    1. We will have _________ steak _____ pizza.  Which do you prefer?   2._________ Danny _____ Doug will be at the party.  They sent back the “Yes” RSVP.  3. I will _____________ help you _____ clean up my room.  I am staying right here on the couch.</vt:lpstr>
      <vt:lpstr>3. Write down what can a correlative conjunction can do for me and my writing?</vt:lpstr>
      <vt:lpstr>#3.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Analogy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Reading/Language Arts/Writing</dc:title>
  <dc:creator>Christian Farms</dc:creator>
  <cp:lastModifiedBy>Christian Farms</cp:lastModifiedBy>
  <cp:revision>141</cp:revision>
  <cp:lastPrinted>2015-10-22T20:32:41Z</cp:lastPrinted>
  <dcterms:created xsi:type="dcterms:W3CDTF">2015-02-16T15:15:32Z</dcterms:created>
  <dcterms:modified xsi:type="dcterms:W3CDTF">2017-01-06T21:52:37Z</dcterms:modified>
</cp:coreProperties>
</file>